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58"/>
  </p:notesMasterIdLst>
  <p:sldIdLst>
    <p:sldId id="258" r:id="rId2"/>
    <p:sldId id="259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3" r:id="rId35"/>
    <p:sldId id="294" r:id="rId36"/>
    <p:sldId id="295" r:id="rId37"/>
    <p:sldId id="296" r:id="rId38"/>
    <p:sldId id="297" r:id="rId39"/>
    <p:sldId id="298" r:id="rId40"/>
    <p:sldId id="299" r:id="rId41"/>
    <p:sldId id="300" r:id="rId42"/>
    <p:sldId id="301" r:id="rId43"/>
    <p:sldId id="302" r:id="rId44"/>
    <p:sldId id="303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6" r:id="rId58"/>
    <p:sldId id="317" r:id="rId59"/>
    <p:sldId id="318" r:id="rId60"/>
    <p:sldId id="319" r:id="rId61"/>
    <p:sldId id="320" r:id="rId62"/>
    <p:sldId id="321" r:id="rId63"/>
    <p:sldId id="322" r:id="rId64"/>
    <p:sldId id="323" r:id="rId65"/>
    <p:sldId id="324" r:id="rId66"/>
    <p:sldId id="325" r:id="rId67"/>
    <p:sldId id="326" r:id="rId68"/>
    <p:sldId id="327" r:id="rId69"/>
    <p:sldId id="328" r:id="rId70"/>
    <p:sldId id="329" r:id="rId71"/>
    <p:sldId id="330" r:id="rId72"/>
    <p:sldId id="331" r:id="rId73"/>
    <p:sldId id="332" r:id="rId74"/>
    <p:sldId id="333" r:id="rId75"/>
    <p:sldId id="334" r:id="rId76"/>
    <p:sldId id="335" r:id="rId77"/>
    <p:sldId id="336" r:id="rId78"/>
    <p:sldId id="337" r:id="rId79"/>
    <p:sldId id="338" r:id="rId80"/>
    <p:sldId id="339" r:id="rId81"/>
    <p:sldId id="340" r:id="rId82"/>
    <p:sldId id="341" r:id="rId83"/>
    <p:sldId id="342" r:id="rId84"/>
    <p:sldId id="343" r:id="rId85"/>
    <p:sldId id="344" r:id="rId86"/>
    <p:sldId id="345" r:id="rId87"/>
    <p:sldId id="346" r:id="rId88"/>
    <p:sldId id="347" r:id="rId89"/>
    <p:sldId id="348" r:id="rId90"/>
    <p:sldId id="349" r:id="rId91"/>
    <p:sldId id="350" r:id="rId92"/>
    <p:sldId id="351" r:id="rId93"/>
    <p:sldId id="352" r:id="rId94"/>
    <p:sldId id="353" r:id="rId95"/>
    <p:sldId id="354" r:id="rId96"/>
    <p:sldId id="355" r:id="rId97"/>
    <p:sldId id="356" r:id="rId98"/>
    <p:sldId id="357" r:id="rId99"/>
    <p:sldId id="358" r:id="rId100"/>
    <p:sldId id="359" r:id="rId101"/>
    <p:sldId id="360" r:id="rId102"/>
    <p:sldId id="361" r:id="rId103"/>
    <p:sldId id="362" r:id="rId104"/>
    <p:sldId id="363" r:id="rId105"/>
    <p:sldId id="364" r:id="rId106"/>
    <p:sldId id="365" r:id="rId107"/>
    <p:sldId id="366" r:id="rId108"/>
    <p:sldId id="367" r:id="rId109"/>
    <p:sldId id="368" r:id="rId110"/>
    <p:sldId id="369" r:id="rId111"/>
    <p:sldId id="370" r:id="rId112"/>
    <p:sldId id="371" r:id="rId113"/>
    <p:sldId id="372" r:id="rId114"/>
    <p:sldId id="373" r:id="rId115"/>
    <p:sldId id="374" r:id="rId116"/>
    <p:sldId id="375" r:id="rId117"/>
    <p:sldId id="376" r:id="rId118"/>
    <p:sldId id="377" r:id="rId119"/>
    <p:sldId id="378" r:id="rId120"/>
    <p:sldId id="379" r:id="rId121"/>
    <p:sldId id="380" r:id="rId122"/>
    <p:sldId id="381" r:id="rId123"/>
    <p:sldId id="382" r:id="rId124"/>
    <p:sldId id="383" r:id="rId125"/>
    <p:sldId id="384" r:id="rId126"/>
    <p:sldId id="385" r:id="rId127"/>
    <p:sldId id="386" r:id="rId128"/>
    <p:sldId id="387" r:id="rId129"/>
    <p:sldId id="388" r:id="rId130"/>
    <p:sldId id="389" r:id="rId131"/>
    <p:sldId id="390" r:id="rId132"/>
    <p:sldId id="391" r:id="rId133"/>
    <p:sldId id="392" r:id="rId134"/>
    <p:sldId id="393" r:id="rId135"/>
    <p:sldId id="394" r:id="rId136"/>
    <p:sldId id="395" r:id="rId137"/>
    <p:sldId id="396" r:id="rId138"/>
    <p:sldId id="397" r:id="rId139"/>
    <p:sldId id="398" r:id="rId140"/>
    <p:sldId id="399" r:id="rId141"/>
    <p:sldId id="400" r:id="rId142"/>
    <p:sldId id="401" r:id="rId143"/>
    <p:sldId id="402" r:id="rId144"/>
    <p:sldId id="403" r:id="rId145"/>
    <p:sldId id="404" r:id="rId146"/>
    <p:sldId id="405" r:id="rId147"/>
    <p:sldId id="406" r:id="rId148"/>
    <p:sldId id="407" r:id="rId149"/>
    <p:sldId id="408" r:id="rId150"/>
    <p:sldId id="409" r:id="rId151"/>
    <p:sldId id="410" r:id="rId152"/>
    <p:sldId id="411" r:id="rId153"/>
    <p:sldId id="412" r:id="rId154"/>
    <p:sldId id="413" r:id="rId155"/>
    <p:sldId id="414" r:id="rId156"/>
    <p:sldId id="415" r:id="rId157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默认节" id="{C8A1946F-1107-4716-A882-673165EF6A9F}">
          <p14:sldIdLst>
            <p14:sldId id="258"/>
            <p14:sldId id="259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1"/>
            <p14:sldId id="332"/>
            <p14:sldId id="333"/>
            <p14:sldId id="334"/>
            <p14:sldId id="335"/>
            <p14:sldId id="336"/>
            <p14:sldId id="337"/>
            <p14:sldId id="338"/>
            <p14:sldId id="339"/>
            <p14:sldId id="340"/>
            <p14:sldId id="341"/>
            <p14:sldId id="342"/>
            <p14:sldId id="343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58"/>
            <p14:sldId id="359"/>
            <p14:sldId id="360"/>
            <p14:sldId id="361"/>
            <p14:sldId id="362"/>
            <p14:sldId id="363"/>
            <p14:sldId id="364"/>
            <p14:sldId id="365"/>
            <p14:sldId id="366"/>
            <p14:sldId id="367"/>
            <p14:sldId id="368"/>
            <p14:sldId id="369"/>
            <p14:sldId id="370"/>
            <p14:sldId id="371"/>
            <p14:sldId id="372"/>
            <p14:sldId id="373"/>
            <p14:sldId id="374"/>
            <p14:sldId id="375"/>
            <p14:sldId id="376"/>
            <p14:sldId id="377"/>
            <p14:sldId id="378"/>
            <p14:sldId id="379"/>
            <p14:sldId id="380"/>
            <p14:sldId id="381"/>
            <p14:sldId id="382"/>
            <p14:sldId id="383"/>
            <p14:sldId id="384"/>
            <p14:sldId id="385"/>
            <p14:sldId id="386"/>
            <p14:sldId id="387"/>
            <p14:sldId id="388"/>
            <p14:sldId id="389"/>
            <p14:sldId id="390"/>
            <p14:sldId id="391"/>
            <p14:sldId id="392"/>
            <p14:sldId id="393"/>
            <p14:sldId id="394"/>
            <p14:sldId id="395"/>
            <p14:sldId id="396"/>
            <p14:sldId id="397"/>
            <p14:sldId id="398"/>
            <p14:sldId id="399"/>
            <p14:sldId id="400"/>
            <p14:sldId id="401"/>
            <p14:sldId id="402"/>
            <p14:sldId id="403"/>
            <p14:sldId id="404"/>
            <p14:sldId id="405"/>
            <p14:sldId id="406"/>
            <p14:sldId id="407"/>
            <p14:sldId id="408"/>
            <p14:sldId id="409"/>
            <p14:sldId id="410"/>
            <p14:sldId id="411"/>
            <p14:sldId id="412"/>
            <p14:sldId id="413"/>
            <p14:sldId id="414"/>
            <p14:sldId id="415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12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9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viewProps" Target="viewProps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tableStyles" Target="tableStyle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 txBox="1">
            <a:spLocks noGrp="1"/>
          </p:cNvSpPr>
          <p:nvPr>
            <p:ph type="body" idx="13"/>
          </p:nvPr>
        </p:nvSpPr>
        <p:spPr>
          <a:xfrm>
            <a:off x="635001" y="1587500"/>
            <a:ext cx="10980057" cy="464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/>
            </a:lvl1pPr>
          </a:lstStyle>
          <a:p>
            <a:pPr marL="0" indent="0">
              <a:buSzTx/>
              <a:buNone/>
            </a:pPr>
            <a:endParaRPr/>
          </a:p>
        </p:txBody>
      </p:sp>
      <p:sp>
        <p:nvSpPr>
          <p:cNvPr id="14" name="矩形"/>
          <p:cNvSpPr txBox="1">
            <a:spLocks noGrp="1"/>
          </p:cNvSpPr>
          <p:nvPr>
            <p:ph type="body" sz="quarter" idx="14"/>
          </p:nvPr>
        </p:nvSpPr>
        <p:spPr>
          <a:xfrm>
            <a:off x="635000" y="533358"/>
            <a:ext cx="6977923" cy="6015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Tx/>
              <a:buNone/>
              <a:defRPr sz="3600" b="1"/>
            </a:lvl1pPr>
          </a:lstStyle>
          <a:p>
            <a:pPr marL="342900" indent="-342900">
              <a:buSzTx/>
              <a:buNone/>
              <a:defRPr sz="3600" b="1"/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649" y="287660"/>
            <a:ext cx="3517554" cy="805162"/>
          </a:xfrm>
          <a:prstGeom prst="rect">
            <a:avLst/>
          </a:prstGeom>
          <a:ln w="12700">
            <a:miter lim="400000"/>
            <a:headEnd/>
            <a:tailEnd/>
          </a:ln>
          <a:effectLst/>
        </p:spPr>
      </p:pic>
      <p:sp>
        <p:nvSpPr>
          <p:cNvPr id="3" name="线条"/>
          <p:cNvSpPr/>
          <p:nvPr/>
        </p:nvSpPr>
        <p:spPr>
          <a:xfrm flipV="1">
            <a:off x="375131" y="1261522"/>
            <a:ext cx="11441739" cy="1278"/>
          </a:xfrm>
          <a:prstGeom prst="line">
            <a:avLst/>
          </a:prstGeom>
          <a:ln w="1905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399302"/>
            <a:ext cx="6313715" cy="77946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702310" marR="0" indent="-24511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12573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Char char="▪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1645920" marR="0" indent="-2743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21336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25908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30480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35052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39624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hyperlink" Target="https://2d.hep.com.cn/1861845/8" TargetMode="External"/><Relationship Id="rId2" Type="http://schemas.openxmlformats.org/officeDocument/2006/relationships/hyperlink" Target="https://2d.hep.com.cn/1861845/9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2d.hep.com.cn/1861845/1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jpeg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jpeg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3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jpeg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jpeg"/><Relationship Id="rId2" Type="http://schemas.openxmlformats.org/officeDocument/2006/relationships/image" Target="../media/image120.jpeg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6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baike.baidu.com/item/%E7%9B%B8%E8%81%94%E5%AD%98%E5%82%A8%E5%99%A8/7673751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"/>
          <p:cNvSpPr txBox="1">
            <a:spLocks noGrp="1"/>
          </p:cNvSpPr>
          <p:nvPr>
            <p:ph type="body" idx="13"/>
          </p:nvPr>
        </p:nvSpPr>
        <p:spPr>
          <a:xfrm>
            <a:off x="2050415" y="2566035"/>
            <a:ext cx="8238490" cy="262191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endParaRPr lang="zh-CN" altLang="en-US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存储器</a:t>
            </a:r>
          </a:p>
        </p:txBody>
      </p:sp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D1E2D7-FBDD-45A7-9A27-BD8B2F3012CB}"/>
              </a:ext>
            </a:extLst>
          </p:cNvPr>
          <p:cNvSpPr txBox="1"/>
          <p:nvPr/>
        </p:nvSpPr>
        <p:spPr>
          <a:xfrm>
            <a:off x="7623110" y="5682343"/>
            <a:ext cx="3032449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李勇杰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前一段时间购买固态硬盘，一般的</a:t>
            </a:r>
            <a:r>
              <a:rPr lang="zh-CN" altLang="en-US" dirty="0"/>
              <a:t>媒体人，一元一</a:t>
            </a:r>
            <a:r>
              <a:rPr lang="en-US" altLang="zh-CN" dirty="0"/>
              <a:t>G</a:t>
            </a:r>
            <a:r>
              <a:rPr lang="zh-CN" altLang="en-US" dirty="0"/>
              <a:t>。差不多就是这样衡量存储器的价格，简单了解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D57B72-CC71-4EF5-9CC8-3291974CD6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5"/>
            <a:ext cx="912681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63779388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18962" y="1270000"/>
            <a:ext cx="2851696" cy="4975860"/>
          </a:xfrm>
        </p:spPr>
        <p:txBody>
          <a:bodyPr/>
          <a:lstStyle/>
          <a:p>
            <a:r>
              <a:rPr lang="zh-CN" altLang="en-US" dirty="0"/>
              <a:t>两级</a:t>
            </a:r>
            <a:r>
              <a:rPr lang="en-US" altLang="zh-CN" dirty="0"/>
              <a:t>cache</a:t>
            </a:r>
            <a:r>
              <a:rPr lang="zh-CN" altLang="en-US" dirty="0"/>
              <a:t>作为了解，不考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C0214F-1F58-4C56-9A7D-7500E929A8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8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620993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3029C28-2AD6-4AF3-9047-E0C9CC4B79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888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433871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00A064-3BDB-40A8-8CD7-0096D65837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39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1499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B7FB62-80CB-4594-941F-4022E02143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1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325456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A457B1-C770-41E9-A9AA-0F95A3AF76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6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1712384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8E680E-9CEF-4DC3-A445-B78C243CF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43851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4530158-3B32-4197-A9FF-48524C9F97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140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2871482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CB1E91-BD6E-4C25-B899-315F926739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65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7363104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D361C6A-0F2D-4B8E-BAD7-4193DB0864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9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83201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5920" y="1597660"/>
            <a:ext cx="11594738" cy="4648200"/>
          </a:xfrm>
        </p:spPr>
        <p:txBody>
          <a:bodyPr/>
          <a:lstStyle/>
          <a:p>
            <a:r>
              <a:rPr lang="zh-CN" altLang="en-US" dirty="0"/>
              <a:t>直接映射的动画地址 </a:t>
            </a:r>
            <a:r>
              <a:rPr lang="en-US" altLang="zh-CN" dirty="0">
                <a:hlinkClick r:id="rId2"/>
              </a:rPr>
              <a:t>https://2d.hep.com.cn/1861845/9</a:t>
            </a:r>
            <a:endParaRPr lang="en-US" altLang="zh-CN" dirty="0"/>
          </a:p>
          <a:p>
            <a:r>
              <a:rPr lang="zh-CN" altLang="en-US" dirty="0"/>
              <a:t>全相联映射动画地址 </a:t>
            </a:r>
            <a:r>
              <a:rPr lang="en-US" altLang="zh-CN" dirty="0">
                <a:hlinkClick r:id="rId3"/>
              </a:rPr>
              <a:t>https://2d.hep.com.cn/1861845/8</a:t>
            </a:r>
            <a:endParaRPr lang="en-US" altLang="zh-CN" dirty="0"/>
          </a:p>
          <a:p>
            <a:r>
              <a:rPr lang="zh-CN" altLang="en-US" dirty="0"/>
              <a:t>组相联映射动画地址 </a:t>
            </a:r>
            <a:r>
              <a:rPr lang="en-US" altLang="zh-CN" dirty="0">
                <a:hlinkClick r:id="rId4"/>
              </a:rPr>
              <a:t>https://2d.hep.com.cn/1861845/10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884832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关于第三点，计算机中出现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cache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，主存和外存，就是因为计算机速度不匹配的问题。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F5CA95-ED97-41B0-AAAD-0D960CA93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9" y="0"/>
            <a:ext cx="915908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14812444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55600" y="1597660"/>
            <a:ext cx="11615058" cy="4648200"/>
          </a:xfrm>
        </p:spPr>
        <p:txBody>
          <a:bodyPr>
            <a:normAutofit fontScale="70000" lnSpcReduction="20000"/>
          </a:bodyPr>
          <a:lstStyle/>
          <a:p>
            <a:r>
              <a:rPr lang="zh-CN" altLang="zh-CN" dirty="0"/>
              <a:t>知识点：</a:t>
            </a:r>
          </a:p>
          <a:p>
            <a:pPr lvl="1" fontAlgn="ctr"/>
            <a:r>
              <a:rPr lang="en-US" altLang="zh-CN" dirty="0" err="1"/>
              <a:t>字扩展</a:t>
            </a:r>
            <a:endParaRPr lang="en-US" altLang="zh-CN" dirty="0"/>
          </a:p>
          <a:p>
            <a:pPr lvl="1" fontAlgn="ctr"/>
            <a:r>
              <a:rPr lang="zh-CN" altLang="zh-CN" dirty="0"/>
              <a:t>位扩展</a:t>
            </a:r>
          </a:p>
          <a:p>
            <a:r>
              <a:rPr lang="zh-CN" altLang="zh-CN" dirty="0"/>
              <a:t>方法论：</a:t>
            </a:r>
          </a:p>
          <a:p>
            <a:pPr fontAlgn="ctr"/>
            <a:r>
              <a:rPr lang="zh-CN" altLang="zh-CN" dirty="0"/>
              <a:t>先写出存储空间的范围；</a:t>
            </a:r>
          </a:p>
          <a:p>
            <a:pPr lvl="1" fontAlgn="ctr"/>
            <a:r>
              <a:rPr lang="x-none" altLang="zh-CN" dirty="0"/>
              <a:t>清楚选的芯片的空间范围</a:t>
            </a:r>
          </a:p>
          <a:p>
            <a:pPr lvl="1" fontAlgn="ctr"/>
            <a:r>
              <a:rPr lang="x-none" altLang="zh-CN" dirty="0"/>
              <a:t>清楚起点与终点</a:t>
            </a:r>
          </a:p>
          <a:p>
            <a:pPr fontAlgn="ctr"/>
            <a:r>
              <a:rPr lang="zh-CN" altLang="zh-CN" dirty="0"/>
              <a:t>看主要的高位不同；</a:t>
            </a:r>
          </a:p>
          <a:p>
            <a:pPr lvl="1" fontAlgn="ctr"/>
            <a:r>
              <a:rPr lang="x-none" altLang="zh-CN" dirty="0"/>
              <a:t>写出主要不同的核心位置（区别这个芯片和另外芯片的地方）表示的十进制数字，</a:t>
            </a:r>
          </a:p>
          <a:p>
            <a:pPr lvl="1" fontAlgn="ctr"/>
            <a:r>
              <a:rPr lang="x-none" altLang="zh-CN" dirty="0"/>
              <a:t>这样就可以用三八译码器选中了</a:t>
            </a:r>
          </a:p>
          <a:p>
            <a:pPr fontAlgn="ctr"/>
            <a:r>
              <a:rPr lang="zh-CN" altLang="zh-CN" dirty="0"/>
              <a:t>区分字位扩展；</a:t>
            </a:r>
          </a:p>
          <a:p>
            <a:pPr lvl="1" fontAlgn="ctr"/>
            <a:r>
              <a:rPr lang="x-none" altLang="zh-CN" dirty="0"/>
              <a:t>字扩展</a:t>
            </a:r>
          </a:p>
          <a:p>
            <a:pPr lvl="2" fontAlgn="ctr"/>
            <a:r>
              <a:rPr lang="x-none" altLang="zh-CN" dirty="0"/>
              <a:t>同时只要一个激活信号即可</a:t>
            </a:r>
          </a:p>
          <a:p>
            <a:pPr lvl="1" fontAlgn="ctr"/>
            <a:r>
              <a:rPr lang="x-none" altLang="zh-CN" dirty="0"/>
              <a:t>位扩展</a:t>
            </a:r>
          </a:p>
          <a:p>
            <a:pPr lvl="2" fontAlgn="ctr"/>
            <a:r>
              <a:rPr lang="x-none" altLang="zh-CN" dirty="0"/>
              <a:t>要同时令两个芯片的cs端都有效，这样才能一下子都选中这两个芯片。</a:t>
            </a:r>
          </a:p>
          <a:p>
            <a:pPr fontAlgn="ctr"/>
            <a:r>
              <a:rPr lang="zh-CN" altLang="zh-CN" dirty="0"/>
              <a:t>连线；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知识点和方法论</a:t>
            </a:r>
          </a:p>
        </p:txBody>
      </p:sp>
    </p:spTree>
    <p:extLst>
      <p:ext uri="{BB962C8B-B14F-4D97-AF65-F5344CB8AC3E}">
        <p14:creationId xmlns:p14="http://schemas.microsoft.com/office/powerpoint/2010/main" val="2410773547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年题目</a:t>
            </a:r>
          </a:p>
        </p:txBody>
      </p:sp>
      <p:pic>
        <p:nvPicPr>
          <p:cNvPr id="1029" name="Picture 5" descr="（ 木 题 10 分 ） 设 CPU 有 地 址 ， 。 、 A 。 ， 数 据 线 D ！ ， 、 D 。 ， 读 写 信 号 线 &#10;： 低 电 平 写 ， 高 电 平 读 ） ， 存 储 器 请 求 线 M Q # （ 低 电 平 有 效 ） 等 ， 若 CPU &#10;与 2 片 8K × ] ． 6bit 和 4 片 16K × 8bit 的 SRAM 组 成 的 48K × 16bit 的 存 储 器 系 &#10;统 ， SRAM 存 储 器 芯 片 除 地 址 线 和 数 据 线 外 ， 还 有 # 为 芯 片 选 择 信 号 （ 低 电 &#10;平 有 效 ） ， R / w # 为 读 写 信 号 （ 高 电 平 为 读 ， 低 电 平 为 写 ） ， 8 的 SRAM 地 址 从 ">
            <a:extLst>
              <a:ext uri="{FF2B5EF4-FFF2-40B4-BE49-F238E27FC236}">
                <a16:creationId xmlns:a16="http://schemas.microsoft.com/office/drawing/2014/main" id="{E1DC295F-AF37-4E94-9FC7-3FB59C6766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099" y="1625600"/>
            <a:ext cx="10126980" cy="180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下 2000 日 开 始 占 有 16K 、 连 续 地 址 空 间 ， 16KB 的 SRAM 地 址 从 F8000 日 开 始 占 有 &#10;连 续 的 32K 地 址 空 间 ， 若 采 用 3 一 8 译 码 器 和 一 些 门 电 路 器 件 ， 画 出 CPU 与 存 &#10;储 器 的 连 接 图 （ 要 求 画 出 具 体 的 译 码 电 路 ， 标 出 连 接 的 数 据 线 和 地 址 线 的 位 &#10;数 、 使 用 的 信 号 线 名 称 等 ） 。 ">
            <a:extLst>
              <a:ext uri="{FF2B5EF4-FFF2-40B4-BE49-F238E27FC236}">
                <a16:creationId xmlns:a16="http://schemas.microsoft.com/office/drawing/2014/main" id="{677C51EE-944A-4877-9C99-45EA86BA91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459" y="3639822"/>
            <a:ext cx="10742341" cy="1468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63988691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5120" y="1597660"/>
            <a:ext cx="11645538" cy="5260340"/>
          </a:xfrm>
        </p:spPr>
        <p:txBody>
          <a:bodyPr>
            <a:normAutofit fontScale="77500" lnSpcReduction="20000"/>
          </a:bodyPr>
          <a:lstStyle/>
          <a:p>
            <a:r>
              <a:rPr lang="zh-CN" altLang="zh-CN" dirty="0"/>
              <a:t>首先写出地址信息</a:t>
            </a:r>
            <a:endParaRPr lang="en-US" altLang="zh-CN" dirty="0"/>
          </a:p>
          <a:p>
            <a:r>
              <a:rPr lang="x-none" altLang="zh-CN" dirty="0"/>
              <a:t>观察 8K的影响力空间，单纯的8k 2^13 ==&gt;  因为多了一个0所以 2^13 -1 的空间范围 </a:t>
            </a:r>
          </a:p>
          <a:p>
            <a:r>
              <a:rPr lang="x-none" altLang="zh-CN" dirty="0"/>
              <a:t>F2000H + 16K  </a:t>
            </a:r>
            <a:r>
              <a:rPr lang="zh-CN" altLang="zh-CN" dirty="0"/>
              <a:t>使用两片</a:t>
            </a:r>
            <a:r>
              <a:rPr lang="en-US" altLang="zh-CN" dirty="0"/>
              <a:t>8K</a:t>
            </a:r>
            <a:r>
              <a:rPr lang="zh-CN" altLang="zh-CN" dirty="0"/>
              <a:t>做字扩展</a:t>
            </a:r>
          </a:p>
          <a:p>
            <a:r>
              <a:rPr lang="en-US" altLang="zh-CN" dirty="0"/>
              <a:t>        </a:t>
            </a:r>
            <a:r>
              <a:rPr lang="x-none" altLang="zh-CN" dirty="0"/>
              <a:t>          a12</a:t>
            </a:r>
            <a:r>
              <a:rPr lang="en-US" altLang="zh-CN" dirty="0"/>
              <a:t>   </a:t>
            </a:r>
            <a:endParaRPr lang="zh-CN" altLang="zh-CN" dirty="0"/>
          </a:p>
          <a:p>
            <a:r>
              <a:rPr lang="x-none" altLang="zh-CN" dirty="0"/>
              <a:t>1111      </a:t>
            </a:r>
            <a:r>
              <a:rPr lang="x-none" altLang="zh-CN" dirty="0">
                <a:solidFill>
                  <a:srgbClr val="FF0000"/>
                </a:solidFill>
              </a:rPr>
              <a:t>001</a:t>
            </a:r>
            <a:r>
              <a:rPr lang="x-none" altLang="zh-CN" dirty="0"/>
              <a:t>0   0000 0000 0000</a:t>
            </a:r>
            <a:r>
              <a:rPr lang="en-US" altLang="zh-CN" dirty="0"/>
              <a:t>                                       1</a:t>
            </a:r>
            <a:endParaRPr lang="zh-CN" altLang="zh-CN" dirty="0"/>
          </a:p>
          <a:p>
            <a:r>
              <a:rPr lang="x-none" altLang="zh-CN" dirty="0"/>
              <a:t>1111      </a:t>
            </a:r>
            <a:r>
              <a:rPr lang="x-none" altLang="zh-CN" dirty="0">
                <a:solidFill>
                  <a:srgbClr val="FF0000"/>
                </a:solidFill>
              </a:rPr>
              <a:t>010</a:t>
            </a:r>
            <a:r>
              <a:rPr lang="x-none" altLang="zh-CN" dirty="0"/>
              <a:t>1   1111 1111 1111</a:t>
            </a:r>
            <a:r>
              <a:rPr lang="en-US" altLang="zh-CN" dirty="0"/>
              <a:t>                                       2</a:t>
            </a:r>
            <a:endParaRPr lang="zh-CN" altLang="zh-CN" dirty="0"/>
          </a:p>
          <a:p>
            <a:r>
              <a:rPr lang="zh-CN" altLang="zh-CN" dirty="0"/>
              <a:t>使用</a:t>
            </a:r>
            <a:r>
              <a:rPr lang="en-US" altLang="zh-CN" dirty="0"/>
              <a:t> </a:t>
            </a:r>
            <a:r>
              <a:rPr lang="x-none" altLang="zh-CN" dirty="0"/>
              <a:t>a13 </a:t>
            </a:r>
            <a:r>
              <a:rPr lang="zh-CN" altLang="zh-CN" dirty="0"/>
              <a:t>区分是使用</a:t>
            </a:r>
            <a:r>
              <a:rPr lang="en-US" altLang="zh-CN" dirty="0"/>
              <a:t>  </a:t>
            </a:r>
            <a:r>
              <a:rPr lang="zh-CN" altLang="zh-CN" dirty="0"/>
              <a:t>这两片中的哪一片；</a:t>
            </a:r>
          </a:p>
          <a:p>
            <a:r>
              <a:rPr lang="x-none" altLang="zh-CN" dirty="0"/>
              <a:t>F8000H +32K </a:t>
            </a:r>
            <a:r>
              <a:rPr lang="zh-CN" altLang="zh-CN" dirty="0"/>
              <a:t>先使用两片</a:t>
            </a:r>
            <a:r>
              <a:rPr lang="en-US" altLang="zh-CN" dirty="0"/>
              <a:t>16K</a:t>
            </a:r>
            <a:r>
              <a:rPr lang="zh-CN" altLang="zh-CN" dirty="0"/>
              <a:t>做位扩展，再使用已扩展的做字扩展</a:t>
            </a:r>
          </a:p>
          <a:p>
            <a:r>
              <a:rPr lang="en-US" altLang="zh-CN" dirty="0"/>
              <a:t>1111 </a:t>
            </a:r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en-US" altLang="zh-CN" dirty="0"/>
              <a:t>0 0000 0000 0000    </a:t>
            </a:r>
            <a:r>
              <a:rPr lang="zh-CN" altLang="zh-CN" dirty="0"/>
              <a:t>一组中的第一片</a:t>
            </a:r>
            <a:r>
              <a:rPr lang="en-US" altLang="zh-CN" dirty="0"/>
              <a:t>          4</a:t>
            </a:r>
            <a:endParaRPr lang="zh-CN" altLang="zh-CN" dirty="0"/>
          </a:p>
          <a:p>
            <a:r>
              <a:rPr lang="zh-CN" altLang="zh-CN" dirty="0"/>
              <a:t> </a:t>
            </a:r>
          </a:p>
          <a:p>
            <a:r>
              <a:rPr lang="en-US" altLang="zh-CN" dirty="0"/>
              <a:t>1111 </a:t>
            </a:r>
            <a:r>
              <a:rPr lang="en-US" altLang="zh-CN" dirty="0">
                <a:solidFill>
                  <a:srgbClr val="FF0000"/>
                </a:solidFill>
              </a:rPr>
              <a:t>101</a:t>
            </a:r>
            <a:r>
              <a:rPr lang="en-US" altLang="zh-CN" dirty="0"/>
              <a:t>1 1111 1111 1111    </a:t>
            </a:r>
            <a:r>
              <a:rPr lang="zh-CN" altLang="zh-CN" dirty="0"/>
              <a:t>一组中的第二片</a:t>
            </a:r>
            <a:r>
              <a:rPr lang="en-US" altLang="zh-CN" dirty="0"/>
              <a:t>          5 </a:t>
            </a:r>
            <a:endParaRPr lang="zh-CN" altLang="zh-CN" dirty="0"/>
          </a:p>
          <a:p>
            <a:r>
              <a:rPr lang="en-US" altLang="zh-CN" dirty="0"/>
              <a:t>------------------------------</a:t>
            </a:r>
          </a:p>
          <a:p>
            <a:r>
              <a:rPr lang="en-US" altLang="zh-CN" dirty="0"/>
              <a:t>1111 </a:t>
            </a:r>
            <a:r>
              <a:rPr lang="en-US" altLang="zh-CN" dirty="0">
                <a:solidFill>
                  <a:srgbClr val="FF0000"/>
                </a:solidFill>
              </a:rPr>
              <a:t>110</a:t>
            </a:r>
            <a:r>
              <a:rPr lang="en-US" altLang="zh-CN" dirty="0"/>
              <a:t>0 0000 0000 0000   </a:t>
            </a:r>
            <a:r>
              <a:rPr lang="zh-CN" altLang="zh-CN" dirty="0"/>
              <a:t>二组中的第一片</a:t>
            </a:r>
            <a:r>
              <a:rPr lang="en-US" altLang="zh-CN" dirty="0"/>
              <a:t>           6</a:t>
            </a:r>
            <a:endParaRPr lang="zh-CN" altLang="zh-CN" dirty="0"/>
          </a:p>
          <a:p>
            <a:r>
              <a:rPr lang="zh-CN" altLang="zh-CN" dirty="0"/>
              <a:t> </a:t>
            </a:r>
          </a:p>
          <a:p>
            <a:r>
              <a:rPr lang="en-US" altLang="zh-CN" dirty="0"/>
              <a:t>1111 </a:t>
            </a:r>
            <a:r>
              <a:rPr lang="en-US" altLang="zh-CN" dirty="0">
                <a:solidFill>
                  <a:srgbClr val="FF0000"/>
                </a:solidFill>
              </a:rPr>
              <a:t>111</a:t>
            </a:r>
            <a:r>
              <a:rPr lang="en-US" altLang="zh-CN" dirty="0"/>
              <a:t>1 1111 1111 1111   </a:t>
            </a:r>
            <a:r>
              <a:rPr lang="zh-CN" altLang="zh-CN" dirty="0"/>
              <a:t>二组中的第二篇</a:t>
            </a:r>
            <a:r>
              <a:rPr lang="en-US" altLang="zh-CN" dirty="0"/>
              <a:t>           7</a:t>
            </a:r>
            <a:endParaRPr lang="zh-CN" altLang="zh-CN" dirty="0"/>
          </a:p>
          <a:p>
            <a:r>
              <a:rPr lang="zh-CN" altLang="zh-CN" dirty="0"/>
              <a:t> </a:t>
            </a:r>
          </a:p>
          <a:p>
            <a:r>
              <a:rPr lang="en-US" altLang="zh-CN" dirty="0"/>
              <a:t>4</a:t>
            </a:r>
            <a:r>
              <a:rPr lang="zh-CN" altLang="zh-CN" dirty="0"/>
              <a:t>或</a:t>
            </a:r>
            <a:r>
              <a:rPr lang="en-US" altLang="zh-CN" dirty="0"/>
              <a:t>5</a:t>
            </a:r>
            <a:r>
              <a:rPr lang="zh-CN" altLang="zh-CN" dirty="0"/>
              <a:t>有效第一组有效；</a:t>
            </a:r>
            <a:r>
              <a:rPr lang="en-US" altLang="zh-CN" dirty="0"/>
              <a:t>6</a:t>
            </a:r>
            <a:r>
              <a:rPr lang="zh-CN" altLang="zh-CN" dirty="0"/>
              <a:t>或</a:t>
            </a:r>
            <a:r>
              <a:rPr lang="en-US" altLang="zh-CN" dirty="0"/>
              <a:t>7</a:t>
            </a:r>
            <a:r>
              <a:rPr lang="zh-CN" altLang="zh-CN" dirty="0"/>
              <a:t>有效第二组有效</a:t>
            </a:r>
          </a:p>
          <a:p>
            <a:endParaRPr lang="x-none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年解答</a:t>
            </a:r>
          </a:p>
        </p:txBody>
      </p:sp>
    </p:spTree>
    <p:extLst>
      <p:ext uri="{BB962C8B-B14F-4D97-AF65-F5344CB8AC3E}">
        <p14:creationId xmlns:p14="http://schemas.microsoft.com/office/powerpoint/2010/main" val="1410956401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26720" y="1402080"/>
            <a:ext cx="11543938" cy="4843780"/>
          </a:xfrm>
        </p:spPr>
        <p:txBody>
          <a:bodyPr/>
          <a:lstStyle/>
          <a:p>
            <a:r>
              <a:rPr lang="x-none" altLang="zh-CN" dirty="0"/>
              <a:t>这里不是用或非门，应该用与门………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BFE3C3-E470-45D3-86F3-82F3B446E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5600" y="1834508"/>
            <a:ext cx="8270240" cy="5023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535376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年真题</a:t>
            </a:r>
          </a:p>
        </p:txBody>
      </p:sp>
      <p:pic>
        <p:nvPicPr>
          <p:cNvPr id="2050" name="Picture 2" descr="匚 （ 本 题 10 分 ） 设 CPU 地 址 线 有 A ！ ， 、 A 。 ， 数 据 线 有 读 写 信 号 &#10;线 WFW （ 低 电 平 写 ， 高 电 平 读 ） ， 存 储 器 请 求 线 MREQ# （ 低 电 平 有 效 ） ， &#10;CPU 与 2 片 8K × 16bit 的 ROM 和 4 片 16K × 8bit 的 SRAM 组 成 48K × 16bit &#10;的 存 储 器 系 统 ， CS # 为 芯 片 选 择 信 号 （ 低 电 平 有 效 ） ， R ／ w # 为 读 写 信 号 &#10;（ 高 电 平 为 读 ， 低 电 平 为 写 ） ， 其 中 ROM 的 地 址 从 400 開 开 始 占 有 16K &#10;为 连 续 地 址 空 间 ， SRAM 的 地 址 从 800 開 开 始 占 有 连 续 的 32K 地 址 空 间 ， &#10;出 CPU 与 存 储 器 的 连 接 图 。 ">
            <a:extLst>
              <a:ext uri="{FF2B5EF4-FFF2-40B4-BE49-F238E27FC236}">
                <a16:creationId xmlns:a16="http://schemas.microsoft.com/office/drawing/2014/main" id="{C080A1EC-AA38-4769-8702-D6E0B08644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040" y="1571276"/>
            <a:ext cx="11460480" cy="446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93978184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4960" y="1597660"/>
            <a:ext cx="11655698" cy="4648200"/>
          </a:xfrm>
        </p:spPr>
        <p:txBody>
          <a:bodyPr>
            <a:normAutofit fontScale="92500" lnSpcReduction="10000"/>
          </a:bodyPr>
          <a:lstStyle/>
          <a:p>
            <a:pPr fontAlgn="ctr"/>
            <a:r>
              <a:rPr lang="zh-CN" altLang="zh-CN" dirty="0"/>
              <a:t>写出地址范围</a:t>
            </a:r>
          </a:p>
          <a:p>
            <a:r>
              <a:rPr lang="zh-CN" altLang="zh-CN" dirty="0"/>
              <a:t> </a:t>
            </a:r>
          </a:p>
          <a:p>
            <a:r>
              <a:rPr lang="zh-CN" altLang="zh-CN" dirty="0"/>
              <a:t>ROM：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010</a:t>
            </a:r>
            <a:r>
              <a:rPr lang="en-US" altLang="zh-CN" dirty="0"/>
              <a:t>0 0000 0000 0000             2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011</a:t>
            </a:r>
            <a:r>
              <a:rPr lang="en-US" altLang="zh-CN" dirty="0"/>
              <a:t>1 1111 1111 1111             3</a:t>
            </a:r>
          </a:p>
          <a:p>
            <a:r>
              <a:rPr lang="zh-CN" altLang="zh-CN" dirty="0"/>
              <a:t> </a:t>
            </a:r>
          </a:p>
          <a:p>
            <a:r>
              <a:rPr lang="zh-CN" altLang="zh-CN" dirty="0"/>
              <a:t>RAM：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en-US" altLang="zh-CN" dirty="0"/>
              <a:t>0 0000 0000 0000            4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101</a:t>
            </a:r>
            <a:r>
              <a:rPr lang="en-US" altLang="zh-CN" dirty="0"/>
              <a:t>1 1111 1111 1111            5</a:t>
            </a:r>
          </a:p>
          <a:p>
            <a:r>
              <a:rPr lang="en-US" altLang="zh-CN" dirty="0"/>
              <a:t>-------------------------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110</a:t>
            </a:r>
            <a:r>
              <a:rPr lang="en-US" altLang="zh-CN" dirty="0"/>
              <a:t>0 0000 0000 0000            6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111</a:t>
            </a:r>
            <a:r>
              <a:rPr lang="en-US" altLang="zh-CN" dirty="0"/>
              <a:t>1 1111 1111 1111            7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年真题解答</a:t>
            </a:r>
          </a:p>
        </p:txBody>
      </p:sp>
    </p:spTree>
    <p:extLst>
      <p:ext uri="{BB962C8B-B14F-4D97-AF65-F5344CB8AC3E}">
        <p14:creationId xmlns:p14="http://schemas.microsoft.com/office/powerpoint/2010/main" val="1918198482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33840" y="1552504"/>
            <a:ext cx="2403618" cy="3752991"/>
          </a:xfrm>
        </p:spPr>
        <p:txBody>
          <a:bodyPr/>
          <a:lstStyle/>
          <a:p>
            <a:r>
              <a:rPr lang="en-US" altLang="zh-CN" dirty="0" err="1"/>
              <a:t>ROM读写控制线不用连线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年真题解答</a:t>
            </a:r>
          </a:p>
        </p:txBody>
      </p:sp>
      <p:pic>
        <p:nvPicPr>
          <p:cNvPr id="3074" name="Picture 2" descr="мед &#10;8Кд ">
            <a:extLst>
              <a:ext uri="{FF2B5EF4-FFF2-40B4-BE49-F238E27FC236}">
                <a16:creationId xmlns:a16="http://schemas.microsoft.com/office/drawing/2014/main" id="{8FA89415-DBEA-4F8F-B280-2BFB7ACA0C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240" y="299016"/>
            <a:ext cx="7735429" cy="5850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340591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年真题</a:t>
            </a:r>
          </a:p>
        </p:txBody>
      </p:sp>
      <p:pic>
        <p:nvPicPr>
          <p:cNvPr id="4098" name="Picture 2" descr="（ 本 10 分 ） 请 使 用 若 干 片 8K × 8 位 的 SRAM 芯 片 ， 扩 展 成 40K × 16 &#10;位 的 存 储 器 模 块 ， 并 与 CPU 连 接 。 请 画 出 SRAM 与 CPU 的 详 细 连 接 图 ， &#10;弓 出 你 设 计 的 存 储 器 模 块 的 地 址 范 围 。 &#10;假 设 ； CPU 地 址 总 线 和 数 据 总 线 均 是 16 位 ， 控 制 信 号 线 有 ： MREQ （ 存 &#10;儲 器 访 问 请 求 ， 低 电 平 有 效 ） ， R/W （ 写 信 号 ， 低 电 平 为 写 信 号 ， 高 &#10;电 平 为 读 信 号 ） ： SRAM 芯 片 有 （ 片 选 ， 低 电 平 有 效 ） 和 WE （ 与 使 &#10;能 ． 低 电 平 有 效 ） 控 制 信 号 。 ">
            <a:extLst>
              <a:ext uri="{FF2B5EF4-FFF2-40B4-BE49-F238E27FC236}">
                <a16:creationId xmlns:a16="http://schemas.microsoft.com/office/drawing/2014/main" id="{49653F8D-A03A-44BD-AB9E-5194FC190E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1120" y="1365250"/>
            <a:ext cx="12192000" cy="5492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58788065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75920" y="1300480"/>
            <a:ext cx="11594738" cy="5557520"/>
          </a:xfrm>
        </p:spPr>
        <p:txBody>
          <a:bodyPr>
            <a:normAutofit fontScale="77500" lnSpcReduction="20000"/>
          </a:bodyPr>
          <a:lstStyle/>
          <a:p>
            <a:r>
              <a:rPr lang="zh-CN" altLang="zh-CN" dirty="0"/>
              <a:t>总共</a:t>
            </a:r>
            <a:r>
              <a:rPr lang="en-US" altLang="zh-CN" dirty="0"/>
              <a:t>10</a:t>
            </a:r>
            <a:r>
              <a:rPr lang="zh-CN" altLang="zh-CN" dirty="0"/>
              <a:t>片，每两</a:t>
            </a:r>
            <a:r>
              <a:rPr lang="zh-CN" altLang="en-US" dirty="0"/>
              <a:t>片</a:t>
            </a:r>
            <a:r>
              <a:rPr lang="zh-CN" altLang="zh-CN" dirty="0"/>
              <a:t>构成一组</a:t>
            </a:r>
            <a:endParaRPr lang="en-US" altLang="zh-CN" dirty="0"/>
          </a:p>
          <a:p>
            <a:pPr fontAlgn="ctr"/>
            <a:r>
              <a:rPr lang="zh-CN" altLang="zh-CN" dirty="0"/>
              <a:t>先写出地址的范围</a:t>
            </a:r>
          </a:p>
          <a:p>
            <a:r>
              <a:rPr lang="zh-CN" altLang="zh-CN" dirty="0"/>
              <a:t> </a:t>
            </a:r>
          </a:p>
          <a:p>
            <a:r>
              <a:rPr lang="en-US" altLang="zh-CN" dirty="0"/>
              <a:t>8k = 2</a:t>
            </a:r>
            <a:r>
              <a:rPr lang="x-none" altLang="zh-CN" dirty="0"/>
              <a:t>^13  </a:t>
            </a:r>
            <a:r>
              <a:rPr lang="zh-CN" altLang="zh-CN" dirty="0"/>
              <a:t>a</a:t>
            </a:r>
            <a:r>
              <a:rPr lang="x-none" altLang="zh-CN" dirty="0"/>
              <a:t>0-a12</a:t>
            </a:r>
            <a:r>
              <a:rPr lang="zh-CN" altLang="zh-CN" dirty="0"/>
              <a:t>满值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000</a:t>
            </a:r>
            <a:r>
              <a:rPr lang="en-US" altLang="zh-CN" dirty="0"/>
              <a:t>0 0000 0000 0000             0</a:t>
            </a:r>
          </a:p>
          <a:p>
            <a:r>
              <a:rPr lang="en-US" altLang="zh-CN" dirty="0"/>
              <a:t>0001 1111 1111 1111   </a:t>
            </a:r>
          </a:p>
          <a:p>
            <a:r>
              <a:rPr lang="en-US" altLang="zh-CN" dirty="0"/>
              <a:t>------------------------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001</a:t>
            </a:r>
            <a:r>
              <a:rPr lang="en-US" altLang="zh-CN" dirty="0"/>
              <a:t>0 0000 0000 0000             1</a:t>
            </a:r>
          </a:p>
          <a:p>
            <a:r>
              <a:rPr lang="en-US" altLang="zh-CN" dirty="0"/>
              <a:t>0011 1111 1111 1111</a:t>
            </a:r>
          </a:p>
          <a:p>
            <a:r>
              <a:rPr lang="en-US" altLang="zh-CN" dirty="0"/>
              <a:t>------------------------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010</a:t>
            </a:r>
            <a:r>
              <a:rPr lang="en-US" altLang="zh-CN" dirty="0"/>
              <a:t>0 0000 0000 0000             2</a:t>
            </a:r>
          </a:p>
          <a:p>
            <a:r>
              <a:rPr lang="en-US" altLang="zh-CN" dirty="0"/>
              <a:t>0101 1111 1111 1111</a:t>
            </a:r>
          </a:p>
          <a:p>
            <a:r>
              <a:rPr lang="en-US" altLang="zh-CN" dirty="0"/>
              <a:t>------------------------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011</a:t>
            </a:r>
            <a:r>
              <a:rPr lang="en-US" altLang="zh-CN" dirty="0"/>
              <a:t>0 0000 0000 0000</a:t>
            </a:r>
            <a:r>
              <a:rPr lang="x-none" altLang="zh-CN" dirty="0"/>
              <a:t>                 </a:t>
            </a:r>
            <a:r>
              <a:rPr lang="en-US" altLang="zh-CN" dirty="0"/>
              <a:t>4</a:t>
            </a:r>
            <a:endParaRPr lang="zh-CN" altLang="zh-CN" dirty="0"/>
          </a:p>
          <a:p>
            <a:r>
              <a:rPr lang="en-US" altLang="zh-CN" dirty="0"/>
              <a:t>0111 1111 1111 1111</a:t>
            </a:r>
          </a:p>
          <a:p>
            <a:r>
              <a:rPr lang="en-US" altLang="zh-CN" dirty="0"/>
              <a:t>------------------------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100</a:t>
            </a:r>
            <a:r>
              <a:rPr lang="en-US" altLang="zh-CN" dirty="0"/>
              <a:t>0 0000 0000 0000</a:t>
            </a:r>
            <a:r>
              <a:rPr lang="x-none" altLang="zh-CN" dirty="0"/>
              <a:t>                </a:t>
            </a:r>
            <a:r>
              <a:rPr lang="en-US" altLang="zh-CN" dirty="0"/>
              <a:t> 4</a:t>
            </a:r>
            <a:endParaRPr lang="zh-CN" altLang="zh-CN" dirty="0"/>
          </a:p>
          <a:p>
            <a:r>
              <a:rPr lang="en-US" altLang="zh-CN" dirty="0"/>
              <a:t>1001 1111 1111 1111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年真题解答</a:t>
            </a:r>
          </a:p>
        </p:txBody>
      </p:sp>
    </p:spTree>
    <p:extLst>
      <p:ext uri="{BB962C8B-B14F-4D97-AF65-F5344CB8AC3E}">
        <p14:creationId xmlns:p14="http://schemas.microsoft.com/office/powerpoint/2010/main" val="2032540779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A351453-375C-4451-ADAA-6A79C42069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118739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437258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简单观察一下时间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CEB967F-76C5-4297-9B07-DD700CF88B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2392" y="0"/>
            <a:ext cx="918505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24989768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377680" y="1597660"/>
            <a:ext cx="259297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年真题</a:t>
            </a:r>
          </a:p>
        </p:txBody>
      </p:sp>
      <p:pic>
        <p:nvPicPr>
          <p:cNvPr id="5122" name="Picture 2" descr="2 ， （ 本 题 10 分 ） 某 CPU 地 址 总 线 ] 6 位 ， 数 据 总 线 8 位 ， 存 储 器 按 字 节 编 址 。 &#10;CPU 的 控 制 信 号 线 有 ： MREQ （ 存 储 器 访 问 请 求 ， 低 电 平 有 效 ） ， R/T （ 读 &#10;写 信 号 ， 低 电 平 为 写 信 号 ， 高 电 平 为 读 信 号 ） 。 现 在 要 使 用 8K × 4 位 的 SRAM &#10;芯 片 ， 为 该 CPU 配 上 32K × 8 位 的 RAM 存 储 器 ， 位 千 4000H 开 始 的 主 存 区 域 。 &#10;假 设 SRAM 芯 片 有 CS （ 片 选 ， 低 电 平 有 效 ） 和 而 （ 写 使 能 ， 低 电 平 有 效 ） &#10;控 制 信 号 ； 请 写 出 RAM 的 地 址 范 围 ， 并 画 出 SRAM 与 CPU 的 连 接 图 （ 请 标 &#10;明 SRAM 芯 片 个 数 、 译 码 器 的 输 入 输 出 线 、 地 址 线 、 数 据 线 、 控 制 线 及 其 连 接 ） 。 ">
            <a:extLst>
              <a:ext uri="{FF2B5EF4-FFF2-40B4-BE49-F238E27FC236}">
                <a16:creationId xmlns:a16="http://schemas.microsoft.com/office/drawing/2014/main" id="{7006BC78-D092-40EB-AABE-00B7B4E8AF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30325"/>
            <a:ext cx="11970658" cy="419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1644776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年真题解答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3A76187-35F8-450D-AE0C-CF0816D0A2E1}"/>
              </a:ext>
            </a:extLst>
          </p:cNvPr>
          <p:cNvSpPr/>
          <p:nvPr/>
        </p:nvSpPr>
        <p:spPr>
          <a:xfrm>
            <a:off x="396240" y="1412241"/>
            <a:ext cx="8747760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fontAlgn="ctr">
              <a:buFont typeface="+mj-lt"/>
              <a:buAutoNum type="arabicPeriod"/>
            </a:pPr>
            <a:r>
              <a:rPr lang="en-US" altLang="zh-CN" dirty="0" err="1">
                <a:latin typeface="微软雅黑" panose="020B0503020204020204" pitchFamily="34" charset="-122"/>
                <a:ea typeface="Calibri" panose="020F0502020204030204" pitchFamily="34" charset="0"/>
              </a:rPr>
              <a:t>写出地址范围</a:t>
            </a:r>
            <a:endParaRPr lang="en-US" altLang="zh-CN" dirty="0">
              <a:ea typeface="Calibri" panose="020F0502020204030204" pitchFamily="34" charset="0"/>
            </a:endParaRP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4000H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0100 0000 0000 0000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0101 1111 1111 1111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------------------------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0110 0000 0000 0000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0111 1111 1111 1111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------------------------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1000 0000 0000 0000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1001 1111 1111 1111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-----------------------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1010 0000 0000 0000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1011 1111 1111 1111</a:t>
            </a:r>
          </a:p>
        </p:txBody>
      </p:sp>
    </p:spTree>
    <p:extLst>
      <p:ext uri="{BB962C8B-B14F-4D97-AF65-F5344CB8AC3E}">
        <p14:creationId xmlns:p14="http://schemas.microsoft.com/office/powerpoint/2010/main" val="3051771278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377680" y="1597660"/>
            <a:ext cx="259297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E450EAC5-5EDC-4A85-B430-6F73B0E8CB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6592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98468722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96240" y="1597660"/>
            <a:ext cx="11574418" cy="4648200"/>
          </a:xfrm>
        </p:spPr>
        <p:txBody>
          <a:bodyPr>
            <a:normAutofit fontScale="77500" lnSpcReduction="20000"/>
          </a:bodyPr>
          <a:lstStyle/>
          <a:p>
            <a:r>
              <a:rPr lang="zh-CN" altLang="zh-CN" dirty="0"/>
              <a:t>知识点：</a:t>
            </a:r>
          </a:p>
          <a:p>
            <a:pPr fontAlgn="ctr"/>
            <a:r>
              <a:rPr lang="en-US" altLang="zh-CN" dirty="0"/>
              <a:t>cache/</a:t>
            </a:r>
            <a:r>
              <a:rPr lang="zh-CN" altLang="zh-CN" dirty="0"/>
              <a:t>主存的效率计算公式：</a:t>
            </a:r>
          </a:p>
          <a:p>
            <a:pPr lvl="1" fontAlgn="ctr"/>
            <a:r>
              <a:rPr lang="zh-CN" altLang="zh-CN" dirty="0"/>
              <a:t>访问</a:t>
            </a:r>
            <a:r>
              <a:rPr lang="en-US" altLang="zh-CN" dirty="0"/>
              <a:t>cache</a:t>
            </a:r>
            <a:r>
              <a:rPr lang="zh-CN" altLang="zh-CN" dirty="0"/>
              <a:t>时间</a:t>
            </a:r>
            <a:r>
              <a:rPr lang="en-US" altLang="zh-CN" dirty="0"/>
              <a:t>/</a:t>
            </a:r>
            <a:r>
              <a:rPr lang="zh-CN" altLang="zh-CN" dirty="0"/>
              <a:t>cache的平均访问时间；</a:t>
            </a:r>
          </a:p>
          <a:p>
            <a:pPr fontAlgn="ctr"/>
            <a:r>
              <a:rPr lang="en-US" altLang="zh-CN" dirty="0"/>
              <a:t>Cache </a:t>
            </a:r>
            <a:r>
              <a:rPr lang="zh-CN" altLang="zh-CN" dirty="0"/>
              <a:t>命中率</a:t>
            </a:r>
          </a:p>
          <a:p>
            <a:pPr lvl="1" fontAlgn="ctr"/>
            <a:r>
              <a:rPr lang="zh-CN" altLang="zh-CN" dirty="0"/>
              <a:t>命中的次数</a:t>
            </a:r>
            <a:r>
              <a:rPr lang="en-US" altLang="zh-CN" dirty="0"/>
              <a:t>/</a:t>
            </a:r>
            <a:r>
              <a:rPr lang="zh-CN" altLang="zh-CN" dirty="0"/>
              <a:t>总共的次数；</a:t>
            </a:r>
          </a:p>
          <a:p>
            <a:pPr fontAlgn="ctr"/>
            <a:r>
              <a:rPr lang="zh-CN" altLang="zh-CN" dirty="0"/>
              <a:t>C</a:t>
            </a:r>
            <a:r>
              <a:rPr lang="x-none" altLang="zh-CN" dirty="0"/>
              <a:t>ache</a:t>
            </a:r>
            <a:r>
              <a:rPr lang="en-US" altLang="zh-CN" dirty="0"/>
              <a:t>/</a:t>
            </a:r>
            <a:r>
              <a:rPr lang="zh-CN" altLang="zh-CN" dirty="0"/>
              <a:t>主存</a:t>
            </a:r>
            <a:r>
              <a:rPr lang="en-US" altLang="zh-CN" dirty="0"/>
              <a:t> </a:t>
            </a:r>
            <a:r>
              <a:rPr lang="zh-CN" altLang="zh-CN" dirty="0"/>
              <a:t>平均访问时间</a:t>
            </a:r>
          </a:p>
          <a:p>
            <a:pPr lvl="1" fontAlgn="ctr"/>
            <a:r>
              <a:rPr lang="zh-CN" altLang="zh-CN" dirty="0"/>
              <a:t>命中率</a:t>
            </a:r>
            <a:r>
              <a:rPr lang="en-US" altLang="zh-CN" dirty="0"/>
              <a:t>*cache</a:t>
            </a:r>
            <a:r>
              <a:rPr lang="zh-CN" altLang="zh-CN" dirty="0"/>
              <a:t>的访问时间</a:t>
            </a:r>
            <a:r>
              <a:rPr lang="x-none" altLang="zh-CN" dirty="0"/>
              <a:t>+</a:t>
            </a:r>
            <a:r>
              <a:rPr lang="zh-CN" altLang="zh-CN" dirty="0"/>
              <a:t>主存的访问时间</a:t>
            </a:r>
            <a:r>
              <a:rPr lang="x-none" altLang="zh-CN" dirty="0"/>
              <a:t>(1-</a:t>
            </a:r>
            <a:r>
              <a:rPr lang="zh-CN" altLang="zh-CN" dirty="0"/>
              <a:t>命中率</a:t>
            </a:r>
            <a:r>
              <a:rPr lang="x-none" altLang="zh-CN" dirty="0"/>
              <a:t>)</a:t>
            </a:r>
            <a:endParaRPr lang="zh-CN" altLang="zh-CN" dirty="0"/>
          </a:p>
          <a:p>
            <a:pPr fontAlgn="ctr"/>
            <a:r>
              <a:rPr lang="en-US" altLang="zh-CN" dirty="0"/>
              <a:t>Cache </a:t>
            </a:r>
            <a:r>
              <a:rPr lang="zh-CN" altLang="zh-CN" dirty="0"/>
              <a:t>的三种存储分别的位数</a:t>
            </a:r>
          </a:p>
          <a:p>
            <a:pPr lvl="1" fontAlgn="ctr"/>
            <a:r>
              <a:rPr lang="zh-CN" altLang="zh-CN" dirty="0"/>
              <a:t>直接映射</a:t>
            </a:r>
          </a:p>
          <a:p>
            <a:r>
              <a:rPr lang="x-none" altLang="zh-CN" dirty="0"/>
              <a:t>[</a:t>
            </a:r>
            <a:r>
              <a:rPr lang="zh-CN" altLang="zh-CN" dirty="0"/>
              <a:t>标记</a:t>
            </a:r>
            <a:r>
              <a:rPr lang="en-US" altLang="zh-CN" dirty="0"/>
              <a:t>   </a:t>
            </a:r>
            <a:r>
              <a:rPr lang="zh-CN" altLang="zh-CN" dirty="0"/>
              <a:t>；</a:t>
            </a:r>
            <a:r>
              <a:rPr lang="en-US" altLang="zh-CN" dirty="0"/>
              <a:t>cache  </a:t>
            </a:r>
            <a:r>
              <a:rPr lang="zh-CN" altLang="zh-CN" dirty="0"/>
              <a:t>字块地址；</a:t>
            </a:r>
            <a:r>
              <a:rPr lang="en-US" altLang="zh-CN" dirty="0"/>
              <a:t>  </a:t>
            </a:r>
            <a:r>
              <a:rPr lang="zh-CN" altLang="zh-CN" dirty="0"/>
              <a:t>字块内地址</a:t>
            </a:r>
            <a:r>
              <a:rPr lang="x-none" altLang="zh-CN" dirty="0"/>
              <a:t>]</a:t>
            </a:r>
            <a:endParaRPr lang="zh-CN" altLang="zh-CN" dirty="0"/>
          </a:p>
          <a:p>
            <a:pPr fontAlgn="ctr"/>
            <a:r>
              <a:rPr lang="zh-CN" altLang="zh-CN" dirty="0"/>
              <a:t>全相联映射</a:t>
            </a:r>
          </a:p>
          <a:p>
            <a:r>
              <a:rPr lang="x-none" altLang="zh-CN" dirty="0"/>
              <a:t>[</a:t>
            </a:r>
            <a:r>
              <a:rPr lang="zh-CN" altLang="zh-CN" dirty="0"/>
              <a:t>主存字块标记</a:t>
            </a:r>
            <a:r>
              <a:rPr lang="en-US" altLang="zh-CN" dirty="0"/>
              <a:t>   </a:t>
            </a:r>
            <a:r>
              <a:rPr lang="zh-CN" altLang="zh-CN" dirty="0"/>
              <a:t>；</a:t>
            </a:r>
            <a:r>
              <a:rPr lang="en-US" altLang="zh-CN" dirty="0"/>
              <a:t>  </a:t>
            </a:r>
            <a:r>
              <a:rPr lang="zh-CN" altLang="zh-CN" dirty="0"/>
              <a:t>字块内地址</a:t>
            </a:r>
            <a:r>
              <a:rPr lang="x-none" altLang="zh-CN" dirty="0"/>
              <a:t>]</a:t>
            </a:r>
            <a:r>
              <a:rPr lang="en-US" altLang="zh-CN" dirty="0"/>
              <a:t>       </a:t>
            </a:r>
            <a:endParaRPr lang="zh-CN" altLang="zh-CN" dirty="0"/>
          </a:p>
          <a:p>
            <a:pPr fontAlgn="ctr"/>
            <a:r>
              <a:rPr lang="zh-CN" altLang="zh-CN" dirty="0"/>
              <a:t>组相联映射</a:t>
            </a:r>
          </a:p>
          <a:p>
            <a:r>
              <a:rPr lang="x-none" altLang="zh-CN" dirty="0"/>
              <a:t>[</a:t>
            </a:r>
            <a:r>
              <a:rPr lang="zh-CN" altLang="zh-CN" dirty="0"/>
              <a:t>主存字块标记</a:t>
            </a:r>
            <a:r>
              <a:rPr lang="en-US" altLang="zh-CN" dirty="0"/>
              <a:t>   </a:t>
            </a:r>
            <a:r>
              <a:rPr lang="zh-CN" altLang="zh-CN" dirty="0"/>
              <a:t>；组地址</a:t>
            </a:r>
            <a:r>
              <a:rPr lang="en-US" altLang="zh-CN" dirty="0"/>
              <a:t>  </a:t>
            </a:r>
            <a:r>
              <a:rPr lang="zh-CN" altLang="zh-CN" dirty="0"/>
              <a:t>；字块内地址</a:t>
            </a:r>
            <a:r>
              <a:rPr lang="x-none" altLang="zh-CN" dirty="0"/>
              <a:t>]</a:t>
            </a:r>
            <a:endParaRPr lang="zh-CN" altLang="zh-CN" dirty="0"/>
          </a:p>
          <a:p>
            <a:pPr fontAlgn="ctr"/>
            <a:r>
              <a:rPr lang="zh-CN" altLang="zh-CN" dirty="0"/>
              <a:t>主存到cache的速度近乎无限快；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Cache</a:t>
            </a:r>
            <a:r>
              <a:rPr lang="zh-CN" altLang="en-US" dirty="0"/>
              <a:t>知识点</a:t>
            </a:r>
            <a:r>
              <a:rPr lang="en-US" altLang="zh-CN" dirty="0"/>
              <a:t>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6172436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5280" y="1597660"/>
            <a:ext cx="11635378" cy="4648200"/>
          </a:xfrm>
        </p:spPr>
        <p:txBody>
          <a:bodyPr/>
          <a:lstStyle/>
          <a:p>
            <a:pPr fontAlgn="ctr"/>
            <a:r>
              <a:rPr lang="en-US" altLang="zh-CN" dirty="0"/>
              <a:t>Cache </a:t>
            </a:r>
            <a:r>
              <a:rPr lang="zh-CN" altLang="zh-CN" dirty="0"/>
              <a:t>的块内地址是相对与主存而言的，而不是相对cache而言；</a:t>
            </a:r>
          </a:p>
          <a:p>
            <a:pPr fontAlgn="ctr"/>
            <a:r>
              <a:rPr lang="x-none" altLang="zh-CN" dirty="0"/>
              <a:t>Cache </a:t>
            </a:r>
            <a:r>
              <a:rPr lang="zh-CN" altLang="zh-CN" dirty="0"/>
              <a:t>总容量的计算</a:t>
            </a:r>
            <a:r>
              <a:rPr lang="en-US" altLang="zh-CN" dirty="0"/>
              <a:t> </a:t>
            </a:r>
            <a:endParaRPr lang="zh-CN" altLang="zh-CN" dirty="0"/>
          </a:p>
          <a:p>
            <a:pPr lvl="1" fontAlgn="ctr"/>
            <a:r>
              <a:rPr lang="x-none" altLang="zh-CN" dirty="0"/>
              <a:t>[</a:t>
            </a:r>
            <a:r>
              <a:rPr lang="en-US" altLang="zh-CN" dirty="0"/>
              <a:t> </a:t>
            </a:r>
            <a:r>
              <a:rPr lang="zh-CN" altLang="zh-CN" dirty="0"/>
              <a:t>块区</a:t>
            </a:r>
            <a:r>
              <a:rPr lang="en-US" altLang="zh-CN" dirty="0"/>
              <a:t> </a:t>
            </a:r>
            <a:r>
              <a:rPr lang="x-none" altLang="zh-CN" dirty="0"/>
              <a:t>]</a:t>
            </a:r>
            <a:r>
              <a:rPr lang="en-US" altLang="zh-CN" dirty="0"/>
              <a:t> + </a:t>
            </a:r>
            <a:r>
              <a:rPr lang="x-none" altLang="zh-CN" dirty="0"/>
              <a:t>[</a:t>
            </a:r>
            <a:r>
              <a:rPr lang="zh-CN" altLang="zh-CN" dirty="0"/>
              <a:t>匹配区</a:t>
            </a:r>
            <a:r>
              <a:rPr lang="x-none" altLang="zh-CN" dirty="0"/>
              <a:t>]</a:t>
            </a:r>
            <a:endParaRPr lang="zh-CN" altLang="zh-CN" dirty="0"/>
          </a:p>
          <a:p>
            <a:r>
              <a:rPr lang="en-US" altLang="zh-CN" dirty="0"/>
              <a:t>	</a:t>
            </a:r>
            <a:r>
              <a:rPr lang="zh-CN" altLang="zh-CN" dirty="0"/>
              <a:t>一个块数据</a:t>
            </a:r>
            <a:r>
              <a:rPr lang="en-US" altLang="zh-CN" dirty="0"/>
              <a:t> </a:t>
            </a:r>
            <a:r>
              <a:rPr lang="zh-CN" altLang="zh-CN" dirty="0"/>
              <a:t>匹配一个</a:t>
            </a:r>
            <a:r>
              <a:rPr lang="en-US" altLang="zh-CN" dirty="0"/>
              <a:t> </a:t>
            </a:r>
            <a:r>
              <a:rPr lang="zh-CN" altLang="zh-CN" dirty="0"/>
              <a:t>匹配区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块区就是和主存匹配的东西</a:t>
            </a:r>
          </a:p>
          <a:p>
            <a:r>
              <a:rPr lang="en-US" altLang="zh-CN" dirty="0"/>
              <a:t>	</a:t>
            </a:r>
            <a:r>
              <a:rPr lang="zh-CN" altLang="zh-CN" dirty="0"/>
              <a:t>匹配区就是</a:t>
            </a:r>
            <a:r>
              <a:rPr lang="en-US" altLang="zh-CN" dirty="0"/>
              <a:t> </a:t>
            </a:r>
            <a:r>
              <a:rPr lang="zh-CN" altLang="zh-CN" dirty="0"/>
              <a:t>标记长度</a:t>
            </a:r>
            <a:r>
              <a:rPr lang="en-US" altLang="zh-CN" dirty="0"/>
              <a:t> + </a:t>
            </a:r>
            <a:r>
              <a:rPr lang="zh-CN" altLang="zh-CN" dirty="0"/>
              <a:t>有效位</a:t>
            </a:r>
            <a:r>
              <a:rPr lang="en-US" altLang="zh-CN" dirty="0"/>
              <a:t> + </a:t>
            </a:r>
            <a:r>
              <a:rPr lang="zh-CN" altLang="zh-CN" dirty="0"/>
              <a:t>脏位</a:t>
            </a:r>
            <a:r>
              <a:rPr lang="en-US" altLang="zh-CN" dirty="0"/>
              <a:t> </a:t>
            </a:r>
            <a:r>
              <a:rPr lang="zh-CN" altLang="zh-CN" dirty="0"/>
              <a:t>参见</a:t>
            </a:r>
            <a:r>
              <a:rPr lang="en-US" altLang="zh-CN" dirty="0"/>
              <a:t>2013</a:t>
            </a:r>
            <a:r>
              <a:rPr lang="zh-CN" altLang="zh-CN" dirty="0"/>
              <a:t>年题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Cache</a:t>
            </a:r>
            <a:r>
              <a:rPr lang="zh-CN" altLang="en-US" dirty="0"/>
              <a:t>知识点</a:t>
            </a:r>
            <a:r>
              <a:rPr lang="en-US" altLang="zh-CN" dirty="0"/>
              <a:t>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2906134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55600" y="2174196"/>
            <a:ext cx="11615058" cy="4071663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年真题</a:t>
            </a:r>
          </a:p>
        </p:txBody>
      </p:sp>
      <p:pic>
        <p:nvPicPr>
          <p:cNvPr id="7170" name="Picture 2" descr="五 、 计 算 题 （ 本 大 题 共 2 小 题 ， 共 30 分 ） &#10;l. （ 本 题 每 空 2 分 ， 共 16 分 ） 设 32 位 汁 算 机 主 存 容 量 为 4GB, 存 储 器 &#10;按 字 节 编 址 ， cache 容 量 为 256KB ， 每 块 32 字 节 ， cache 按 2 路 组 相 &#10;联 方 式 组 织 ， 则 主 存 地 址 至 少 需 0 ） 位 ， 其 中 “ 标 记 &quot; 字 段 一 0 ！ 一 位 ， &#10;Cache 组 地 址 （ 3 ） 位 ， 块 内 地 址 （ 4 ） 位 ， 主 存 地 址 6561)ECH 可 映 射 到 &#10;Cache 的 第 （ 5 ） 行 。 设 CPU 总 是 从 cache 取 得 数 据 ， 某 程 序 在 执 行 过 &#10;程 中 访 存 10000 次 ， 其 中 有 260 次 访 问 c 茈 h 。 缺 失 （ 未 命 中 ） ， 已 &#10;的 存 储 周 期 为 5ns, 主 存 的 存 储 周 期 为 5 s 。 cache 的 命 中 率 为 一 后 &#10;che / 主 存 的 平 均 访 问 时 间 为 氫 互 ns ， cache ／ 主 存 的 效 率 为 一 一 ">
            <a:extLst>
              <a:ext uri="{FF2B5EF4-FFF2-40B4-BE49-F238E27FC236}">
                <a16:creationId xmlns:a16="http://schemas.microsoft.com/office/drawing/2014/main" id="{89238954-65ED-4D91-A981-C683C88873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80160"/>
            <a:ext cx="12192000" cy="5577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25944172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45440" y="1597660"/>
            <a:ext cx="11625218" cy="4648200"/>
          </a:xfrm>
        </p:spPr>
        <p:txBody>
          <a:bodyPr>
            <a:normAutofit fontScale="92500" lnSpcReduction="1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4GB</a:t>
            </a:r>
            <a:r>
              <a:rPr lang="zh-CN" altLang="zh-CN" dirty="0"/>
              <a:t>要</a:t>
            </a:r>
            <a:r>
              <a:rPr lang="en-US" altLang="zh-CN" dirty="0"/>
              <a:t>32</a:t>
            </a:r>
            <a:r>
              <a:rPr lang="zh-CN" altLang="zh-CN" dirty="0"/>
              <a:t>位计算机最少多少位呢？</a:t>
            </a:r>
          </a:p>
          <a:p>
            <a:r>
              <a:rPr lang="x-none" altLang="zh-CN" dirty="0"/>
              <a:t>2^2*2^30</a:t>
            </a:r>
          </a:p>
          <a:p>
            <a:r>
              <a:rPr lang="x-none" altLang="zh-CN" dirty="0">
                <a:solidFill>
                  <a:srgbClr val="FF0000"/>
                </a:solidFill>
              </a:rPr>
              <a:t>32</a:t>
            </a:r>
            <a:r>
              <a:rPr lang="zh-CN" altLang="zh-CN" dirty="0">
                <a:solidFill>
                  <a:srgbClr val="FF0000"/>
                </a:solidFill>
              </a:rPr>
              <a:t>位主存地址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）</a:t>
            </a:r>
            <a:r>
              <a:rPr lang="en-US" altLang="zh-CN" dirty="0"/>
              <a:t>[TAG: </a:t>
            </a:r>
            <a:r>
              <a:rPr lang="zh-CN" altLang="en-US" dirty="0"/>
              <a:t>组地址</a:t>
            </a:r>
            <a:r>
              <a:rPr lang="en-US" altLang="zh-CN" dirty="0"/>
              <a:t>12bit</a:t>
            </a:r>
            <a:r>
              <a:rPr lang="zh-CN" altLang="en-US" dirty="0"/>
              <a:t>：块内地址</a:t>
            </a:r>
            <a:r>
              <a:rPr lang="en-US" altLang="zh-CN" dirty="0"/>
              <a:t>5bit]</a:t>
            </a:r>
            <a:endParaRPr lang="zh-CN" altLang="zh-CN" dirty="0"/>
          </a:p>
          <a:p>
            <a:r>
              <a:rPr lang="zh-CN" altLang="zh-CN" dirty="0"/>
              <a:t>因为</a:t>
            </a:r>
            <a:r>
              <a:rPr lang="en-US" altLang="zh-CN" dirty="0"/>
              <a:t>32</a:t>
            </a:r>
            <a:r>
              <a:rPr lang="zh-CN" altLang="zh-CN" dirty="0"/>
              <a:t>位计算机（</a:t>
            </a:r>
            <a:r>
              <a:rPr lang="zh-CN" altLang="zh-CN" dirty="0">
                <a:solidFill>
                  <a:srgbClr val="FF0000"/>
                </a:solidFill>
              </a:rPr>
              <a:t>是迷惑你的东西，其实没什么用</a:t>
            </a:r>
            <a:r>
              <a:rPr lang="zh-CN" altLang="zh-CN" dirty="0"/>
              <a:t>），重要的是</a:t>
            </a:r>
            <a:r>
              <a:rPr lang="en-US" altLang="zh-CN" dirty="0"/>
              <a:t> </a:t>
            </a:r>
            <a:r>
              <a:rPr lang="zh-CN" altLang="zh-CN" dirty="0">
                <a:solidFill>
                  <a:srgbClr val="FF0000"/>
                </a:solidFill>
              </a:rPr>
              <a:t>按字节编址</a:t>
            </a:r>
          </a:p>
          <a:p>
            <a:r>
              <a:rPr lang="zh-CN" altLang="zh-CN" dirty="0"/>
              <a:t>每块</a:t>
            </a:r>
            <a:r>
              <a:rPr lang="en-US" altLang="zh-CN" dirty="0"/>
              <a:t>32</a:t>
            </a:r>
            <a:r>
              <a:rPr lang="zh-CN" altLang="zh-CN" dirty="0"/>
              <a:t>字节，</a:t>
            </a:r>
            <a:r>
              <a:rPr lang="en-US" altLang="zh-CN" dirty="0"/>
              <a:t> = 32</a:t>
            </a:r>
            <a:r>
              <a:rPr lang="zh-CN" altLang="zh-CN" dirty="0"/>
              <a:t>个地址</a:t>
            </a:r>
            <a:r>
              <a:rPr lang="en-US" altLang="zh-CN" dirty="0"/>
              <a:t>  ==</a:t>
            </a:r>
            <a:r>
              <a:rPr lang="x-none" altLang="zh-CN" dirty="0"/>
              <a:t>&gt; </a:t>
            </a:r>
            <a:r>
              <a:rPr lang="en-US" altLang="zh-CN" dirty="0"/>
              <a:t>5</a:t>
            </a:r>
            <a:r>
              <a:rPr lang="zh-CN" altLang="zh-CN" dirty="0"/>
              <a:t>位</a:t>
            </a:r>
            <a:r>
              <a:rPr lang="en-US" altLang="zh-CN" dirty="0"/>
              <a:t> </a:t>
            </a:r>
            <a:r>
              <a:rPr lang="zh-CN" altLang="zh-CN" dirty="0"/>
              <a:t>块内地址</a:t>
            </a:r>
          </a:p>
          <a:p>
            <a:r>
              <a:rPr lang="x-none" altLang="zh-CN" dirty="0"/>
              <a:t>256KB / 32B = 8K</a:t>
            </a:r>
            <a:r>
              <a:rPr lang="zh-CN" altLang="zh-CN" dirty="0"/>
              <a:t>块</a:t>
            </a:r>
            <a:r>
              <a:rPr lang="en-US" altLang="zh-CN" dirty="0"/>
              <a:t>   </a:t>
            </a:r>
            <a:endParaRPr lang="zh-CN" altLang="zh-CN" dirty="0"/>
          </a:p>
          <a:p>
            <a:r>
              <a:rPr lang="zh-CN" altLang="zh-CN" dirty="0"/>
              <a:t>因为</a:t>
            </a:r>
            <a:r>
              <a:rPr lang="en-US" altLang="zh-CN" dirty="0"/>
              <a:t> </a:t>
            </a:r>
            <a:r>
              <a:rPr lang="zh-CN" altLang="zh-CN" dirty="0"/>
              <a:t>两路</a:t>
            </a:r>
            <a:r>
              <a:rPr lang="en-US" altLang="zh-CN" dirty="0"/>
              <a:t>   </a:t>
            </a:r>
            <a:r>
              <a:rPr lang="x-none" altLang="zh-CN" dirty="0"/>
              <a:t>4</a:t>
            </a:r>
            <a:r>
              <a:rPr lang="en-US" altLang="zh-CN" dirty="0"/>
              <a:t>K</a:t>
            </a:r>
            <a:r>
              <a:rPr lang="zh-CN" altLang="zh-CN" dirty="0"/>
              <a:t>组</a:t>
            </a:r>
            <a:r>
              <a:rPr lang="en-US" altLang="zh-CN" dirty="0"/>
              <a:t>   </a:t>
            </a:r>
            <a:r>
              <a:rPr lang="x-none" altLang="zh-CN" dirty="0"/>
              <a:t>12</a:t>
            </a:r>
            <a:r>
              <a:rPr lang="zh-CN" altLang="zh-CN" dirty="0"/>
              <a:t>位组地址</a:t>
            </a:r>
          </a:p>
          <a:p>
            <a:r>
              <a:rPr lang="zh-CN" altLang="zh-CN" dirty="0"/>
              <a:t>标记字段</a:t>
            </a:r>
            <a:r>
              <a:rPr lang="en-US" altLang="zh-CN" dirty="0"/>
              <a:t> = 32 - </a:t>
            </a:r>
            <a:r>
              <a:rPr lang="x-none" altLang="zh-CN" dirty="0"/>
              <a:t>12</a:t>
            </a:r>
            <a:r>
              <a:rPr lang="en-US" altLang="zh-CN" dirty="0"/>
              <a:t> - 5 = </a:t>
            </a:r>
            <a:r>
              <a:rPr lang="en-US" altLang="zh-CN" dirty="0">
                <a:solidFill>
                  <a:srgbClr val="FF0000"/>
                </a:solidFill>
              </a:rPr>
              <a:t>15 </a:t>
            </a:r>
            <a:r>
              <a:rPr lang="zh-CN" altLang="zh-CN" dirty="0">
                <a:solidFill>
                  <a:srgbClr val="FF0000"/>
                </a:solidFill>
              </a:rPr>
              <a:t>位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12</a:t>
            </a:r>
            <a:r>
              <a:rPr lang="zh-CN" altLang="zh-CN" dirty="0"/>
              <a:t>位</a:t>
            </a:r>
          </a:p>
          <a:p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5</a:t>
            </a:r>
            <a:r>
              <a:rPr lang="zh-CN" altLang="zh-CN" dirty="0"/>
              <a:t>位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年真题解答</a:t>
            </a:r>
          </a:p>
        </p:txBody>
      </p:sp>
    </p:spTree>
    <p:extLst>
      <p:ext uri="{BB962C8B-B14F-4D97-AF65-F5344CB8AC3E}">
        <p14:creationId xmlns:p14="http://schemas.microsoft.com/office/powerpoint/2010/main" val="1533942095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35280" y="1597660"/>
            <a:ext cx="11635378" cy="4648200"/>
          </a:xfrm>
        </p:spPr>
        <p:txBody>
          <a:bodyPr>
            <a:normAutofit lnSpcReduction="10000"/>
          </a:bodyPr>
          <a:lstStyle/>
          <a:p>
            <a:r>
              <a:rPr lang="en-US" altLang="zh-CN" dirty="0"/>
              <a:t>5</a:t>
            </a:r>
            <a:r>
              <a:rPr lang="zh-CN" altLang="zh-CN" dirty="0"/>
              <a:t>）</a:t>
            </a:r>
          </a:p>
          <a:p>
            <a:r>
              <a:rPr lang="zh-CN" altLang="zh-CN" dirty="0"/>
              <a:t>因为</a:t>
            </a:r>
            <a:r>
              <a:rPr lang="en-US" altLang="zh-CN" dirty="0"/>
              <a:t> 0110 0101 0110 1101 1110 1100</a:t>
            </a:r>
            <a:endParaRPr lang="zh-CN" altLang="zh-CN" dirty="0"/>
          </a:p>
          <a:p>
            <a:r>
              <a:rPr lang="en-US" altLang="zh-CN" dirty="0"/>
              <a:t>1011 0110 1111  </a:t>
            </a:r>
            <a:r>
              <a:rPr lang="zh-CN" altLang="zh-CN" dirty="0"/>
              <a:t>组</a:t>
            </a:r>
          </a:p>
          <a:p>
            <a:r>
              <a:rPr lang="zh-CN" altLang="zh-CN" dirty="0"/>
              <a:t>B</a:t>
            </a:r>
            <a:r>
              <a:rPr lang="en-US" altLang="zh-CN" dirty="0"/>
              <a:t>6F</a:t>
            </a:r>
            <a:r>
              <a:rPr lang="x-none" altLang="zh-CN" dirty="0"/>
              <a:t> </a:t>
            </a:r>
            <a:r>
              <a:rPr lang="zh-CN" altLang="zh-CN" dirty="0"/>
              <a:t>组</a:t>
            </a:r>
            <a:r>
              <a:rPr lang="en-US" altLang="zh-CN" dirty="0"/>
              <a:t>  </a:t>
            </a:r>
            <a:r>
              <a:rPr lang="x-none" altLang="zh-CN" dirty="0"/>
              <a:t> 11 * 16^2 + 6*16 + 15 = 2,927 (</a:t>
            </a:r>
            <a:r>
              <a:rPr lang="zh-CN" altLang="zh-CN" dirty="0"/>
              <a:t>组</a:t>
            </a:r>
            <a:r>
              <a:rPr lang="x-none" altLang="zh-CN" dirty="0"/>
              <a:t>)</a:t>
            </a:r>
            <a:endParaRPr lang="zh-CN" altLang="zh-CN" dirty="0"/>
          </a:p>
          <a:p>
            <a:r>
              <a:rPr lang="x-none" altLang="zh-CN" dirty="0"/>
              <a:t>2927 * 2 = </a:t>
            </a:r>
            <a:r>
              <a:rPr lang="en-US" altLang="zh-CN" dirty="0"/>
              <a:t>5854</a:t>
            </a:r>
            <a:r>
              <a:rPr lang="x-none" altLang="zh-CN" dirty="0"/>
              <a:t> </a:t>
            </a:r>
            <a:r>
              <a:rPr lang="zh-CN" altLang="zh-CN" dirty="0"/>
              <a:t>或</a:t>
            </a:r>
            <a:r>
              <a:rPr lang="en-US" altLang="zh-CN" dirty="0"/>
              <a:t> </a:t>
            </a:r>
            <a:r>
              <a:rPr lang="x-none" altLang="zh-CN" dirty="0"/>
              <a:t>5855 </a:t>
            </a:r>
            <a:r>
              <a:rPr lang="zh-CN" altLang="zh-CN" dirty="0"/>
              <a:t>行；</a:t>
            </a:r>
          </a:p>
          <a:p>
            <a:r>
              <a:rPr lang="en-US" altLang="zh-CN" dirty="0"/>
              <a:t>6</a:t>
            </a:r>
            <a:r>
              <a:rPr lang="zh-CN" altLang="zh-CN" dirty="0"/>
              <a:t>）</a:t>
            </a:r>
          </a:p>
          <a:p>
            <a:r>
              <a:rPr lang="x-none" altLang="zh-CN" dirty="0"/>
              <a:t>(10000 - 260) / 10000 = </a:t>
            </a:r>
            <a:r>
              <a:rPr lang="x-none" altLang="zh-CN" dirty="0">
                <a:solidFill>
                  <a:srgbClr val="FF0000"/>
                </a:solidFill>
              </a:rPr>
              <a:t>0.974</a:t>
            </a:r>
            <a:r>
              <a:rPr lang="x-none" altLang="zh-CN" dirty="0"/>
              <a:t> ;</a:t>
            </a:r>
          </a:p>
          <a:p>
            <a:r>
              <a:rPr lang="en-US" altLang="zh-CN" dirty="0"/>
              <a:t>7</a:t>
            </a:r>
            <a:r>
              <a:rPr lang="zh-CN" altLang="zh-CN" dirty="0"/>
              <a:t>）</a:t>
            </a:r>
            <a:r>
              <a:rPr lang="zh-CN" altLang="en-US" dirty="0"/>
              <a:t>命中率*</a:t>
            </a:r>
            <a:r>
              <a:rPr lang="en-US" altLang="zh-CN" dirty="0"/>
              <a:t>cache</a:t>
            </a:r>
            <a:r>
              <a:rPr lang="zh-CN" altLang="en-US" dirty="0"/>
              <a:t>访问时间 </a:t>
            </a:r>
            <a:r>
              <a:rPr lang="en-US" altLang="zh-CN" dirty="0"/>
              <a:t>+ </a:t>
            </a:r>
            <a:r>
              <a:rPr lang="zh-CN" altLang="en-US" dirty="0"/>
              <a:t>不命中率*主存访问时间</a:t>
            </a:r>
            <a:endParaRPr lang="zh-CN" altLang="zh-CN" dirty="0"/>
          </a:p>
          <a:p>
            <a:r>
              <a:rPr lang="x-none" altLang="zh-CN" dirty="0"/>
              <a:t>(0.974 </a:t>
            </a:r>
            <a:r>
              <a:rPr lang="en-US" altLang="zh-CN" dirty="0"/>
              <a:t>* 5+ </a:t>
            </a:r>
            <a:r>
              <a:rPr lang="x-none" altLang="zh-CN" dirty="0"/>
              <a:t>0.026*50) = </a:t>
            </a:r>
            <a:r>
              <a:rPr lang="x-none" altLang="zh-CN" dirty="0">
                <a:solidFill>
                  <a:srgbClr val="FF0000"/>
                </a:solidFill>
              </a:rPr>
              <a:t>6.17 ns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8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5/6.17 = 0.8104 </a:t>
            </a:r>
            <a:r>
              <a:rPr lang="x-none" altLang="zh-CN" dirty="0"/>
              <a:t>==&gt; </a:t>
            </a:r>
            <a:r>
              <a:rPr lang="x-none" altLang="zh-CN" dirty="0">
                <a:solidFill>
                  <a:srgbClr val="FF0000"/>
                </a:solidFill>
              </a:rPr>
              <a:t>81.0%</a:t>
            </a:r>
            <a:endParaRPr lang="zh-CN" altLang="zh-CN" dirty="0">
              <a:solidFill>
                <a:srgbClr val="FF0000"/>
              </a:solidFill>
            </a:endParaRP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年真题解答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45769918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年真题</a:t>
            </a:r>
          </a:p>
        </p:txBody>
      </p:sp>
      <p:pic>
        <p:nvPicPr>
          <p:cNvPr id="8194" name="Picture 2" descr="6 &#10;五 、 计 算 题 （ 本 大 题 共 2 题 ， 共 30 分 ） &#10;、 ． 0 本 题 每 空 分 ， 共 ！ 0 分 设 位 计 算 机 存 容 量 存 储 &#10;编 址 ， cache 容 量 为 256 字 节 ， 每 块 4 字 节 ， cache 按 2 路 组 相 联 方 式 组 织 ， &#10;则 主 ． 存 地 址 至 少 需 ． ． 一 位 ， 其 中 “ 标 记 &quot; 字 段 一 一 （ 一 亻 立 ， cache 组 地 址 氫 &#10;位 ， 块 内 地 址 一 立 ， 主 存 地 址 385EH 可 映 射 到 cache 的 第 ． )- ． 组 。 设 &#10;CPU 总 是 从 cache 取 得 数 据 ， 已 知 cache 的 存 储 周 期 为 5 “ ， 主 存 的 存 储 周 &#10;期 为 .50ns 设 下 列 指 令 都 是 2 字 节 的 指 令 ， 若 在 执 行 下 列 程 序 之 前 cache &#10;为 空 ， 则 执 亍 下 列 程 序 后 ： &#10;0 {G &#10;SLA Rev: MOV &#10;MOV &#10;MOV &#10;L00P1 ： ADD &#10;ADC &#10;SUB &#10;JNE &#10;HLAT &#10;000H &#10;RO ， # 50 ； 50 一 &gt; RO &#10;R 1 ， # 0 &#10;R2 ， # 0 &#10;RI ,RO; &#10;R2 ， # 0 ； &#10;RO ， 剃 ： &#10;LOOP 1 &#10;(R 1 )+(RO)-&gt;R 1 &#10;;R0 减 1 ， 不 等 于 0 则 转 到 LOOPI 执 行 &#10;； 停 机 &#10;， cache/- 存 的 平 访 问 时 间 为 （ 7 ） IIS' &#10;问 C' 的 命 中 率 为 6 &#10;ca 、 e ／ 主 存 的 效 率 为 ">
            <a:extLst>
              <a:ext uri="{FF2B5EF4-FFF2-40B4-BE49-F238E27FC236}">
                <a16:creationId xmlns:a16="http://schemas.microsoft.com/office/drawing/2014/main" id="{7A33786A-E3C7-44BF-88A0-2C3743CD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0000"/>
            <a:ext cx="10779760" cy="558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7127581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45440" y="1597660"/>
            <a:ext cx="11625218" cy="46482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x-none" altLang="zh-CN" dirty="0"/>
              <a:t>64KB / 1B = 64K </a:t>
            </a:r>
            <a:r>
              <a:rPr lang="zh-CN" altLang="zh-CN" dirty="0"/>
              <a:t>的地址范围</a:t>
            </a:r>
          </a:p>
          <a:p>
            <a:r>
              <a:rPr lang="x-none" altLang="zh-CN" dirty="0"/>
              <a:t>2^(16) </a:t>
            </a:r>
            <a:r>
              <a:rPr lang="zh-CN" altLang="zh-CN" dirty="0"/>
              <a:t>的地址范围</a:t>
            </a:r>
            <a:r>
              <a:rPr lang="en-US" altLang="zh-CN" dirty="0"/>
              <a:t> </a:t>
            </a:r>
            <a:r>
              <a:rPr lang="zh-CN" altLang="zh-CN" dirty="0"/>
              <a:t>即</a:t>
            </a:r>
            <a:r>
              <a:rPr lang="en-US" altLang="zh-CN" dirty="0"/>
              <a:t>  </a:t>
            </a:r>
            <a:r>
              <a:rPr lang="en-US" altLang="zh-CN" dirty="0">
                <a:solidFill>
                  <a:srgbClr val="FF0000"/>
                </a:solidFill>
              </a:rPr>
              <a:t>16</a:t>
            </a:r>
            <a:r>
              <a:rPr lang="zh-CN" altLang="zh-CN" dirty="0">
                <a:solidFill>
                  <a:srgbClr val="FF0000"/>
                </a:solidFill>
              </a:rPr>
              <a:t>位</a:t>
            </a:r>
          </a:p>
          <a:p>
            <a:r>
              <a:rPr lang="en-US" altLang="zh-CN" dirty="0"/>
              <a:t>2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   9              5               2</a:t>
            </a:r>
          </a:p>
          <a:p>
            <a:r>
              <a:rPr lang="x-none" altLang="zh-CN" dirty="0"/>
              <a:t>[</a:t>
            </a:r>
            <a:r>
              <a:rPr lang="zh-CN" altLang="zh-CN" dirty="0"/>
              <a:t>标记</a:t>
            </a:r>
            <a:r>
              <a:rPr lang="en-US" altLang="zh-CN" dirty="0"/>
              <a:t> </a:t>
            </a:r>
            <a:r>
              <a:rPr lang="zh-CN" altLang="zh-CN" dirty="0"/>
              <a:t>；</a:t>
            </a:r>
            <a:r>
              <a:rPr lang="en-US" altLang="zh-CN" dirty="0"/>
              <a:t> </a:t>
            </a:r>
            <a:r>
              <a:rPr lang="zh-CN" altLang="zh-CN" dirty="0"/>
              <a:t>组地址；</a:t>
            </a:r>
            <a:r>
              <a:rPr lang="en-US" altLang="zh-CN" dirty="0"/>
              <a:t>  </a:t>
            </a:r>
            <a:r>
              <a:rPr lang="zh-CN" altLang="zh-CN" dirty="0"/>
              <a:t>块内地址</a:t>
            </a:r>
            <a:r>
              <a:rPr lang="x-none" altLang="zh-CN" dirty="0"/>
              <a:t> ]</a:t>
            </a:r>
            <a:endParaRPr lang="zh-CN" altLang="zh-CN" dirty="0"/>
          </a:p>
          <a:p>
            <a:r>
              <a:rPr lang="x-none" altLang="zh-CN" dirty="0"/>
              <a:t>256B / 4B = 64 </a:t>
            </a:r>
            <a:r>
              <a:rPr lang="zh-CN" altLang="zh-CN" dirty="0"/>
              <a:t>块</a:t>
            </a:r>
            <a:r>
              <a:rPr lang="en-US" altLang="zh-CN" dirty="0"/>
              <a:t>  </a:t>
            </a:r>
            <a:r>
              <a:rPr lang="zh-CN" altLang="zh-CN" dirty="0"/>
              <a:t>两组</a:t>
            </a:r>
            <a:r>
              <a:rPr lang="en-US" altLang="zh-CN" dirty="0"/>
              <a:t>  32</a:t>
            </a:r>
            <a:r>
              <a:rPr lang="zh-CN" altLang="zh-CN" dirty="0"/>
              <a:t>组</a:t>
            </a:r>
            <a:r>
              <a:rPr lang="en-US" altLang="zh-CN" dirty="0"/>
              <a:t>    5</a:t>
            </a:r>
            <a:r>
              <a:rPr lang="zh-CN" altLang="zh-CN" dirty="0"/>
              <a:t>位组地址</a:t>
            </a:r>
          </a:p>
          <a:p>
            <a:r>
              <a:rPr lang="en-US" altLang="zh-CN" dirty="0"/>
              <a:t>4B  2</a:t>
            </a:r>
            <a:r>
              <a:rPr lang="zh-CN" altLang="zh-CN" dirty="0"/>
              <a:t>位块内地址</a:t>
            </a:r>
          </a:p>
          <a:p>
            <a:r>
              <a:rPr lang="en-US" altLang="zh-CN" dirty="0"/>
              <a:t>16 - 5 - 2 = </a:t>
            </a:r>
            <a:r>
              <a:rPr lang="x-none" altLang="zh-CN" dirty="0">
                <a:solidFill>
                  <a:srgbClr val="FF0000"/>
                </a:solidFill>
              </a:rPr>
              <a:t>9</a:t>
            </a:r>
            <a:r>
              <a:rPr lang="zh-CN" altLang="zh-CN" dirty="0">
                <a:solidFill>
                  <a:srgbClr val="FF0000"/>
                </a:solidFill>
              </a:rPr>
              <a:t>位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endParaRPr lang="zh-CN" altLang="zh-CN" dirty="0">
              <a:solidFill>
                <a:srgbClr val="FF0000"/>
              </a:solidFill>
            </a:endParaRPr>
          </a:p>
          <a:p>
            <a:r>
              <a:rPr lang="en-US" altLang="zh-CN" dirty="0"/>
              <a:t>3</a:t>
            </a:r>
            <a:r>
              <a:rPr lang="zh-CN" altLang="zh-CN" dirty="0"/>
              <a:t>）</a:t>
            </a:r>
            <a:r>
              <a:rPr lang="en-US" altLang="zh-CN" dirty="0"/>
              <a:t>5</a:t>
            </a:r>
            <a:r>
              <a:rPr lang="zh-CN" altLang="zh-CN" dirty="0"/>
              <a:t>位</a:t>
            </a:r>
          </a:p>
          <a:p>
            <a:r>
              <a:rPr lang="en-US" altLang="zh-CN" dirty="0"/>
              <a:t>4</a:t>
            </a:r>
            <a:r>
              <a:rPr lang="zh-CN" altLang="zh-CN" dirty="0"/>
              <a:t>）</a:t>
            </a:r>
            <a:r>
              <a:rPr lang="en-US" altLang="zh-CN" dirty="0"/>
              <a:t>2</a:t>
            </a:r>
            <a:r>
              <a:rPr lang="zh-CN" altLang="zh-CN" dirty="0"/>
              <a:t>位</a:t>
            </a:r>
          </a:p>
          <a:p>
            <a:r>
              <a:rPr lang="en-US" altLang="zh-CN" dirty="0"/>
              <a:t>5</a:t>
            </a:r>
            <a:r>
              <a:rPr lang="zh-CN" altLang="zh-CN" dirty="0"/>
              <a:t>）</a:t>
            </a:r>
          </a:p>
          <a:p>
            <a:r>
              <a:rPr lang="en-US" altLang="zh-CN" dirty="0"/>
              <a:t>385E</a:t>
            </a:r>
            <a:r>
              <a:rPr lang="x-none" altLang="zh-CN" dirty="0"/>
              <a:t>H</a:t>
            </a:r>
            <a:endParaRPr lang="zh-CN" altLang="zh-CN" dirty="0"/>
          </a:p>
          <a:p>
            <a:r>
              <a:rPr lang="x-none" altLang="zh-CN" dirty="0"/>
              <a:t>0011 1000 0</a:t>
            </a:r>
            <a:r>
              <a:rPr lang="x-none" altLang="zh-CN" dirty="0">
                <a:solidFill>
                  <a:srgbClr val="FF0000"/>
                </a:solidFill>
              </a:rPr>
              <a:t>101</a:t>
            </a:r>
            <a:r>
              <a:rPr lang="x-none" altLang="zh-CN" dirty="0"/>
              <a:t> </a:t>
            </a:r>
            <a:r>
              <a:rPr lang="x-none" altLang="zh-CN" dirty="0">
                <a:solidFill>
                  <a:srgbClr val="FF0000"/>
                </a:solidFill>
              </a:rPr>
              <a:t>11</a:t>
            </a:r>
            <a:r>
              <a:rPr lang="x-none" altLang="zh-CN" dirty="0"/>
              <a:t>10 B</a:t>
            </a:r>
          </a:p>
          <a:p>
            <a:r>
              <a:rPr lang="x-none" altLang="zh-CN" dirty="0"/>
              <a:t>1 0111</a:t>
            </a:r>
          </a:p>
          <a:p>
            <a:r>
              <a:rPr lang="x-none" altLang="zh-CN" dirty="0"/>
              <a:t>16 + 7 = </a:t>
            </a:r>
            <a:r>
              <a:rPr lang="x-none" altLang="zh-CN" dirty="0">
                <a:solidFill>
                  <a:srgbClr val="FF0000"/>
                </a:solidFill>
              </a:rPr>
              <a:t>23 </a:t>
            </a:r>
            <a:r>
              <a:rPr lang="zh-CN" altLang="zh-CN" dirty="0">
                <a:solidFill>
                  <a:srgbClr val="FF0000"/>
                </a:solidFill>
              </a:rPr>
              <a:t>组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年真题答案</a:t>
            </a:r>
          </a:p>
        </p:txBody>
      </p:sp>
    </p:spTree>
    <p:extLst>
      <p:ext uri="{BB962C8B-B14F-4D97-AF65-F5344CB8AC3E}">
        <p14:creationId xmlns:p14="http://schemas.microsoft.com/office/powerpoint/2010/main" val="3378434846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35398" y="1334279"/>
            <a:ext cx="2975737" cy="3970316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zh-CN" altLang="en-US" dirty="0"/>
              <a:t>在</a:t>
            </a:r>
            <a:r>
              <a:rPr lang="en-US" altLang="zh-CN" dirty="0"/>
              <a:t>CPU</a:t>
            </a:r>
            <a:r>
              <a:rPr lang="zh-CN" altLang="en-US" dirty="0"/>
              <a:t>访问寄存器时，无论是存取数据抑或存取指令，都趋于聚集在一片连续的区域中，这就被称为局部性原理。 </a:t>
            </a:r>
            <a:endParaRPr lang="en-US" altLang="zh-CN" dirty="0"/>
          </a:p>
          <a:p>
            <a:r>
              <a:rPr lang="zh-CN" altLang="en-US" dirty="0"/>
              <a:t>时间局部性（</a:t>
            </a:r>
            <a:r>
              <a:rPr lang="en-US" altLang="zh-CN" dirty="0"/>
              <a:t>temporal locality</a:t>
            </a:r>
            <a:r>
              <a:rPr lang="zh-CN" altLang="en-US" dirty="0"/>
              <a:t>） 时间局部性指的是：被引用过一次的存储器位置在未来会被多次引用（通常在循环中）。 </a:t>
            </a:r>
            <a:endParaRPr lang="en-US" altLang="zh-CN" dirty="0"/>
          </a:p>
          <a:p>
            <a:r>
              <a:rPr lang="zh-CN" altLang="en-US" dirty="0"/>
              <a:t>空间局部性（</a:t>
            </a:r>
            <a:r>
              <a:rPr lang="en-US" altLang="zh-CN" dirty="0"/>
              <a:t>spatial locality</a:t>
            </a:r>
            <a:r>
              <a:rPr lang="zh-CN" altLang="en-US" dirty="0"/>
              <a:t>） 如果一个存储器的位置被引用，那么将来他附近的位置也会被引用。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91BDE43-84D2-4DAC-BEA8-68CBEA80F3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35398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92880401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45440" y="1597660"/>
            <a:ext cx="11625218" cy="4648200"/>
          </a:xfrm>
        </p:spPr>
        <p:txBody>
          <a:bodyPr>
            <a:normAutofit fontScale="55000" lnSpcReduction="20000"/>
          </a:bodyPr>
          <a:lstStyle/>
          <a:p>
            <a:r>
              <a:rPr lang="en-US" altLang="zh-CN" dirty="0"/>
              <a:t>6</a:t>
            </a:r>
            <a:r>
              <a:rPr lang="zh-CN" altLang="zh-CN" dirty="0"/>
              <a:t>）</a:t>
            </a:r>
          </a:p>
          <a:p>
            <a:r>
              <a:rPr lang="zh-CN" altLang="zh-CN" dirty="0"/>
              <a:t>详细的解析：</a:t>
            </a:r>
          </a:p>
          <a:p>
            <a:r>
              <a:rPr lang="zh-CN" altLang="zh-CN" dirty="0"/>
              <a:t>第一次打算访问</a:t>
            </a:r>
            <a:r>
              <a:rPr lang="x-none" altLang="zh-CN" dirty="0"/>
              <a:t>ORG 000H</a:t>
            </a:r>
            <a:r>
              <a:rPr lang="zh-CN" altLang="zh-CN" dirty="0"/>
              <a:t>但是在cache中没有找到；cache从主存采用块（</a:t>
            </a:r>
            <a:r>
              <a:rPr lang="en-US" altLang="zh-CN" dirty="0"/>
              <a:t>4</a:t>
            </a:r>
            <a:r>
              <a:rPr lang="zh-CN" altLang="zh-CN" dirty="0"/>
              <a:t>个字节）的方式读取（</a:t>
            </a:r>
            <a:r>
              <a:rPr lang="zh-CN" altLang="zh-CN" dirty="0">
                <a:solidFill>
                  <a:srgbClr val="FF0000"/>
                </a:solidFill>
              </a:rPr>
              <a:t>速度忽略不计？？</a:t>
            </a:r>
            <a:r>
              <a:rPr lang="zh-CN" altLang="zh-CN" dirty="0"/>
              <a:t>），并且cpu直接访问主存找到</a:t>
            </a:r>
            <a:r>
              <a:rPr lang="zh-CN" altLang="zh-CN" dirty="0">
                <a:solidFill>
                  <a:srgbClr val="FF0000"/>
                </a:solidFill>
              </a:rPr>
              <a:t>指令一个字节</a:t>
            </a:r>
            <a:r>
              <a:rPr lang="zh-CN" altLang="zh-CN" dirty="0"/>
              <a:t>的地方，但是一条指令由两个字组成，接下来cpu访问</a:t>
            </a:r>
            <a:r>
              <a:rPr lang="en-US" altLang="zh-CN" dirty="0"/>
              <a:t>cache</a:t>
            </a:r>
            <a:r>
              <a:rPr lang="zh-CN" altLang="zh-CN" dirty="0"/>
              <a:t>得到另一个字，其他的依此类推</a:t>
            </a:r>
          </a:p>
          <a:p>
            <a:r>
              <a:rPr lang="zh-CN" altLang="zh-CN" dirty="0"/>
              <a:t> </a:t>
            </a:r>
          </a:p>
          <a:p>
            <a:r>
              <a:rPr lang="x-none" altLang="zh-CN" dirty="0"/>
              <a:t>ORG 000H                                                   ; </a:t>
            </a:r>
            <a:r>
              <a:rPr lang="zh-CN" altLang="zh-CN" dirty="0"/>
              <a:t>指令第一个字节从内存中取，第二个字节从cache中取</a:t>
            </a:r>
          </a:p>
          <a:p>
            <a:r>
              <a:rPr lang="x-none" altLang="zh-CN" dirty="0"/>
              <a:t>START: MOV R0,#50</a:t>
            </a:r>
            <a:r>
              <a:rPr lang="en-US" altLang="zh-CN" dirty="0"/>
              <a:t>                         </a:t>
            </a:r>
            <a:r>
              <a:rPr lang="x-none" altLang="zh-CN" dirty="0"/>
              <a:t> ; </a:t>
            </a:r>
            <a:r>
              <a:rPr lang="zh-CN" altLang="zh-CN" dirty="0"/>
              <a:t>从cache</a:t>
            </a:r>
            <a:r>
              <a:rPr lang="en-US" altLang="zh-CN" dirty="0"/>
              <a:t> </a:t>
            </a:r>
            <a:r>
              <a:rPr lang="zh-CN" altLang="zh-CN" dirty="0"/>
              <a:t>中取两次</a:t>
            </a:r>
          </a:p>
          <a:p>
            <a:r>
              <a:rPr lang="x-none" altLang="zh-CN" dirty="0"/>
              <a:t>   MOV R1,#0</a:t>
            </a:r>
            <a:r>
              <a:rPr lang="en-US" altLang="zh-CN" dirty="0"/>
              <a:t>                           </a:t>
            </a:r>
            <a:r>
              <a:rPr lang="x-none" altLang="zh-CN" dirty="0"/>
              <a:t>; </a:t>
            </a:r>
            <a:r>
              <a:rPr lang="zh-CN" altLang="zh-CN" dirty="0"/>
              <a:t>指令第一个字节从内存中取，第二个字节从</a:t>
            </a:r>
            <a:r>
              <a:rPr lang="en-US" altLang="zh-CN" dirty="0"/>
              <a:t>cache</a:t>
            </a:r>
            <a:r>
              <a:rPr lang="zh-CN" altLang="zh-CN" dirty="0"/>
              <a:t>中取</a:t>
            </a:r>
          </a:p>
          <a:p>
            <a:r>
              <a:rPr lang="x-none" altLang="zh-CN" dirty="0"/>
              <a:t>   MOV R2,#0</a:t>
            </a:r>
            <a:r>
              <a:rPr lang="en-US" altLang="zh-CN" dirty="0"/>
              <a:t>                           </a:t>
            </a:r>
            <a:r>
              <a:rPr lang="zh-CN" altLang="zh-CN" dirty="0"/>
              <a:t>；从cache中取两次</a:t>
            </a:r>
          </a:p>
          <a:p>
            <a:r>
              <a:rPr lang="x-none" altLang="zh-CN" dirty="0"/>
              <a:t>LOOP1:ADD R1,R0 ; (R1) + (R0) -&gt; R1</a:t>
            </a:r>
            <a:r>
              <a:rPr lang="en-US" altLang="zh-CN" dirty="0"/>
              <a:t>   </a:t>
            </a:r>
            <a:r>
              <a:rPr lang="x-none" altLang="zh-CN" dirty="0"/>
              <a:t>; </a:t>
            </a:r>
            <a:r>
              <a:rPr lang="zh-CN" altLang="zh-CN" dirty="0"/>
              <a:t>指令第一个字节从内存中取，第二个字节从</a:t>
            </a:r>
            <a:r>
              <a:rPr lang="en-US" altLang="zh-CN" dirty="0"/>
              <a:t>cache</a:t>
            </a:r>
            <a:r>
              <a:rPr lang="zh-CN" altLang="zh-CN" dirty="0"/>
              <a:t>中取</a:t>
            </a:r>
          </a:p>
          <a:p>
            <a:r>
              <a:rPr lang="x-none" altLang="zh-CN" dirty="0"/>
              <a:t>   ADC R2,#0    (R2) + CY -&gt; R2</a:t>
            </a:r>
            <a:r>
              <a:rPr lang="en-US" altLang="zh-CN" dirty="0"/>
              <a:t>     </a:t>
            </a:r>
            <a:r>
              <a:rPr lang="zh-CN" altLang="zh-CN" dirty="0"/>
              <a:t>；从</a:t>
            </a:r>
            <a:r>
              <a:rPr lang="en-US" altLang="zh-CN" dirty="0"/>
              <a:t>cache</a:t>
            </a:r>
            <a:r>
              <a:rPr lang="zh-CN" altLang="zh-CN" dirty="0"/>
              <a:t>中取两次</a:t>
            </a:r>
          </a:p>
          <a:p>
            <a:r>
              <a:rPr lang="x-none" altLang="zh-CN" dirty="0"/>
              <a:t>   SUB R0,#1</a:t>
            </a:r>
            <a:r>
              <a:rPr lang="en-US" altLang="zh-CN" dirty="0"/>
              <a:t>                            </a:t>
            </a:r>
            <a:r>
              <a:rPr lang="zh-CN" altLang="zh-CN" dirty="0"/>
              <a:t>；指令第一个字节从内存中取，第二个字节从</a:t>
            </a:r>
            <a:r>
              <a:rPr lang="en-US" altLang="zh-CN" dirty="0"/>
              <a:t>cache</a:t>
            </a:r>
            <a:r>
              <a:rPr lang="zh-CN" altLang="zh-CN" dirty="0"/>
              <a:t>中取</a:t>
            </a:r>
          </a:p>
          <a:p>
            <a:r>
              <a:rPr lang="en-US" altLang="zh-CN" dirty="0"/>
              <a:t>  </a:t>
            </a:r>
            <a:r>
              <a:rPr lang="x-none" altLang="zh-CN" dirty="0"/>
              <a:t>JNE LOOP1 </a:t>
            </a:r>
            <a:r>
              <a:rPr lang="zh-CN" altLang="zh-CN" dirty="0"/>
              <a:t>；判断</a:t>
            </a:r>
            <a:r>
              <a:rPr lang="x-none" altLang="zh-CN" dirty="0"/>
              <a:t>R0</a:t>
            </a:r>
            <a:r>
              <a:rPr lang="en-US" altLang="zh-CN" dirty="0"/>
              <a:t>                 </a:t>
            </a:r>
            <a:r>
              <a:rPr lang="zh-CN" altLang="zh-CN" dirty="0"/>
              <a:t>；从</a:t>
            </a:r>
            <a:r>
              <a:rPr lang="en-US" altLang="zh-CN" dirty="0"/>
              <a:t>cache</a:t>
            </a:r>
            <a:r>
              <a:rPr lang="zh-CN" altLang="zh-CN" dirty="0"/>
              <a:t>中取两次</a:t>
            </a:r>
          </a:p>
          <a:p>
            <a:r>
              <a:rPr lang="x-none" altLang="zh-CN" dirty="0"/>
              <a:t>; R0 = 49 ,1-49 </a:t>
            </a:r>
            <a:r>
              <a:rPr lang="zh-CN" altLang="zh-CN" dirty="0"/>
              <a:t>共</a:t>
            </a:r>
            <a:r>
              <a:rPr lang="x-none" altLang="zh-CN" dirty="0"/>
              <a:t>49</a:t>
            </a:r>
            <a:r>
              <a:rPr lang="zh-CN" altLang="zh-CN" dirty="0"/>
              <a:t>次从cache中取；</a:t>
            </a:r>
            <a:r>
              <a:rPr lang="en-US" altLang="zh-CN" dirty="0"/>
              <a:t>49*4*2 </a:t>
            </a:r>
            <a:r>
              <a:rPr lang="zh-CN" altLang="zh-CN" dirty="0"/>
              <a:t>从cache中读取的次数</a:t>
            </a:r>
          </a:p>
          <a:p>
            <a:r>
              <a:rPr lang="x-none" altLang="zh-CN" dirty="0"/>
              <a:t>  HLAT;                                               ;</a:t>
            </a:r>
            <a:r>
              <a:rPr lang="zh-CN" altLang="zh-CN" dirty="0"/>
              <a:t>指令第一个字节从内存中取，第二个字节从</a:t>
            </a:r>
            <a:r>
              <a:rPr lang="en-US" altLang="zh-CN" dirty="0"/>
              <a:t>cache</a:t>
            </a:r>
            <a:r>
              <a:rPr lang="zh-CN" altLang="zh-CN" dirty="0"/>
              <a:t>中取</a:t>
            </a:r>
          </a:p>
          <a:p>
            <a:r>
              <a:rPr lang="zh-CN" altLang="zh-CN" dirty="0"/>
              <a:t> </a:t>
            </a:r>
          </a:p>
          <a:p>
            <a:r>
              <a:rPr lang="en-US" altLang="zh-CN" dirty="0"/>
              <a:t>Cache 13 + 49*4*2</a:t>
            </a:r>
          </a:p>
          <a:p>
            <a:r>
              <a:rPr lang="zh-CN" altLang="zh-CN" dirty="0"/>
              <a:t>内存</a:t>
            </a:r>
            <a:r>
              <a:rPr lang="en-US" altLang="zh-CN" dirty="0"/>
              <a:t>      5</a:t>
            </a:r>
            <a:r>
              <a:rPr lang="x-none" altLang="zh-CN" dirty="0"/>
              <a:t> </a:t>
            </a:r>
            <a:endParaRPr lang="zh-CN" altLang="zh-CN" dirty="0"/>
          </a:p>
          <a:p>
            <a:r>
              <a:rPr lang="zh-CN" altLang="zh-CN" dirty="0"/>
              <a:t>cache的命中率是</a:t>
            </a:r>
          </a:p>
          <a:p>
            <a:r>
              <a:rPr lang="x-none" altLang="zh-CN" dirty="0"/>
              <a:t>(</a:t>
            </a:r>
            <a:r>
              <a:rPr lang="en-US" altLang="zh-CN" dirty="0"/>
              <a:t>13 + 49*4*2</a:t>
            </a:r>
            <a:r>
              <a:rPr lang="x-none" altLang="zh-CN" dirty="0"/>
              <a:t>) / (</a:t>
            </a:r>
            <a:r>
              <a:rPr lang="en-US" altLang="zh-CN" dirty="0"/>
              <a:t>13 + 49*4*2</a:t>
            </a:r>
            <a:r>
              <a:rPr lang="x-none" altLang="zh-CN" dirty="0"/>
              <a:t> + 5) = 0.9878  = 99%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年真题答案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7252893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800" y="1597660"/>
            <a:ext cx="11665858" cy="4648200"/>
          </a:xfrm>
        </p:spPr>
        <p:txBody>
          <a:bodyPr/>
          <a:lstStyle/>
          <a:p>
            <a:r>
              <a:rPr lang="x-none" altLang="zh-CN" dirty="0"/>
              <a:t>7)</a:t>
            </a:r>
          </a:p>
          <a:p>
            <a:r>
              <a:rPr lang="x-none" altLang="zh-CN" dirty="0"/>
              <a:t>Cache/</a:t>
            </a:r>
            <a:r>
              <a:rPr lang="zh-CN" altLang="zh-CN" dirty="0"/>
              <a:t>主存的平均访问时间</a:t>
            </a:r>
            <a:r>
              <a:rPr lang="x-none" altLang="zh-CN" dirty="0"/>
              <a:t>:</a:t>
            </a:r>
            <a:endParaRPr lang="zh-CN" altLang="zh-CN" dirty="0"/>
          </a:p>
          <a:p>
            <a:r>
              <a:rPr lang="x-none" altLang="zh-CN" dirty="0"/>
              <a:t>0.9878 *</a:t>
            </a:r>
            <a:r>
              <a:rPr lang="en-US" altLang="zh-CN" dirty="0"/>
              <a:t> </a:t>
            </a:r>
            <a:r>
              <a:rPr lang="x-none" altLang="zh-CN" dirty="0"/>
              <a:t>5 + (1-0.9878)</a:t>
            </a:r>
            <a:r>
              <a:rPr lang="en-US" altLang="zh-CN" dirty="0"/>
              <a:t> </a:t>
            </a:r>
            <a:r>
              <a:rPr lang="x-none" altLang="zh-CN" dirty="0"/>
              <a:t>* 50 = 5.</a:t>
            </a:r>
            <a:r>
              <a:rPr lang="en-US" altLang="zh-CN" dirty="0"/>
              <a:t>549  </a:t>
            </a:r>
            <a:r>
              <a:rPr lang="x-none" altLang="zh-CN" dirty="0"/>
              <a:t>ns</a:t>
            </a:r>
            <a:endParaRPr lang="zh-CN" altLang="zh-CN" dirty="0"/>
          </a:p>
          <a:p>
            <a:r>
              <a:rPr lang="x-none" altLang="zh-CN" dirty="0"/>
              <a:t>8)</a:t>
            </a:r>
          </a:p>
          <a:p>
            <a:r>
              <a:rPr lang="x-none" altLang="zh-CN" dirty="0"/>
              <a:t>Cache/</a:t>
            </a:r>
            <a:r>
              <a:rPr lang="zh-CN" altLang="zh-CN" dirty="0"/>
              <a:t>主存的访问效率</a:t>
            </a:r>
          </a:p>
          <a:p>
            <a:r>
              <a:rPr lang="x-none" altLang="zh-CN" dirty="0"/>
              <a:t>5/5.549 = 0.</a:t>
            </a:r>
            <a:r>
              <a:rPr lang="en-US" altLang="zh-CN" dirty="0"/>
              <a:t>9011 </a:t>
            </a:r>
            <a:r>
              <a:rPr lang="x-none" altLang="zh-CN" dirty="0"/>
              <a:t>= 90%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年真题答案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86667772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年真题</a:t>
            </a:r>
          </a:p>
        </p:txBody>
      </p:sp>
      <p:pic>
        <p:nvPicPr>
          <p:cNvPr id="9218" name="Picture 2" descr="4 ． （ 本 题 10 分 ） 设 32 位 计 算 机 的 主 存 容 量 川 存 储 器 按 字 节 编 址 ： &#10;cache 容 叫 128KB 每 回 cache 按 照 0 路 组 相 联 方 式 组 织 。 &#10;写 出 访 问 cache 时 ， 主 存 的 地 址 格 式 划 分 。 （ 本 小 题 3 分 ） &#10;（ 2 丿 捐 还 CPU 访 问 地 址 48FC7ABDH 时 ， cache 组 相 联 地 址 映 射 的 硬 件 「 &#10;作 过 程 。 〈 本 小 题 4 分 ） &#10;（ 3 ） 假 设 cache 的 命 中 率 为 95 ％ ， cache 的 存 储 周 期 为 8nsy 主 存 的 存 储 周 &#10;期 为 40nsa 请 计 算 cache ／ 主 存 系 统 的 平 均 访 问 时 间 。 （ 本 小 题 3 分 ） ">
            <a:extLst>
              <a:ext uri="{FF2B5EF4-FFF2-40B4-BE49-F238E27FC236}">
                <a16:creationId xmlns:a16="http://schemas.microsoft.com/office/drawing/2014/main" id="{22933712-AAB3-4C3A-8F10-9CCB8C3F9C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76363"/>
            <a:ext cx="12192000" cy="5322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8617448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800" y="1597660"/>
            <a:ext cx="11665858" cy="4648200"/>
          </a:xfrm>
        </p:spPr>
        <p:txBody>
          <a:bodyPr>
            <a:normAutofit fontScale="625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zh-CN" altLang="zh-CN" dirty="0"/>
              <a:t>因为是组相联</a:t>
            </a:r>
          </a:p>
          <a:p>
            <a:r>
              <a:rPr lang="en-US" altLang="zh-CN" dirty="0"/>
              <a:t>   17               </a:t>
            </a:r>
            <a:r>
              <a:rPr lang="x-none" altLang="zh-CN" dirty="0"/>
              <a:t>10             5</a:t>
            </a:r>
            <a:endParaRPr lang="zh-CN" altLang="zh-CN" dirty="0"/>
          </a:p>
          <a:p>
            <a:r>
              <a:rPr lang="x-none" altLang="zh-CN" dirty="0"/>
              <a:t>[</a:t>
            </a:r>
            <a:r>
              <a:rPr lang="zh-CN" altLang="zh-CN" dirty="0"/>
              <a:t>标记</a:t>
            </a:r>
            <a:r>
              <a:rPr lang="en-US" altLang="zh-CN" dirty="0"/>
              <a:t>  </a:t>
            </a:r>
            <a:r>
              <a:rPr lang="zh-CN" altLang="zh-CN" dirty="0"/>
              <a:t>；</a:t>
            </a:r>
            <a:r>
              <a:rPr lang="en-US" altLang="zh-CN" dirty="0"/>
              <a:t>  </a:t>
            </a:r>
            <a:r>
              <a:rPr lang="zh-CN" altLang="zh-CN" dirty="0"/>
              <a:t>组地址</a:t>
            </a:r>
            <a:r>
              <a:rPr lang="en-US" altLang="zh-CN" dirty="0"/>
              <a:t>  </a:t>
            </a:r>
            <a:r>
              <a:rPr lang="zh-CN" altLang="zh-CN" dirty="0"/>
              <a:t>；块内地址</a:t>
            </a:r>
            <a:r>
              <a:rPr lang="en-US" altLang="zh-CN" dirty="0"/>
              <a:t>    </a:t>
            </a:r>
            <a:r>
              <a:rPr lang="x-none" altLang="zh-CN" dirty="0"/>
              <a:t>]</a:t>
            </a:r>
            <a:endParaRPr lang="zh-CN" altLang="zh-CN" dirty="0"/>
          </a:p>
          <a:p>
            <a:r>
              <a:rPr lang="en-US" altLang="zh-CN" dirty="0"/>
              <a:t>4GB / 1B</a:t>
            </a:r>
            <a:r>
              <a:rPr lang="zh-CN" altLang="zh-CN" dirty="0"/>
              <a:t>（字节编址）</a:t>
            </a:r>
            <a:r>
              <a:rPr lang="en-US" altLang="zh-CN" dirty="0"/>
              <a:t> = 32</a:t>
            </a:r>
            <a:r>
              <a:rPr lang="zh-CN" altLang="zh-CN" dirty="0"/>
              <a:t>位</a:t>
            </a:r>
          </a:p>
          <a:p>
            <a:r>
              <a:rPr lang="zh-CN" altLang="zh-CN" dirty="0"/>
              <a:t>cache块数</a:t>
            </a:r>
            <a:r>
              <a:rPr lang="en-US" altLang="zh-CN" dirty="0"/>
              <a:t> = </a:t>
            </a:r>
            <a:r>
              <a:rPr lang="x-none" altLang="zh-CN" dirty="0"/>
              <a:t>128KB / 32B</a:t>
            </a:r>
            <a:r>
              <a:rPr lang="en-US" altLang="zh-CN" dirty="0"/>
              <a:t> = </a:t>
            </a:r>
            <a:r>
              <a:rPr lang="x-none" altLang="zh-CN" dirty="0"/>
              <a:t>2^12 </a:t>
            </a:r>
            <a:r>
              <a:rPr lang="zh-CN" altLang="zh-CN" dirty="0"/>
              <a:t>块</a:t>
            </a:r>
          </a:p>
          <a:p>
            <a:r>
              <a:rPr lang="x-none" altLang="zh-CN" dirty="0"/>
              <a:t>2^12 / 4 = 1K</a:t>
            </a:r>
            <a:r>
              <a:rPr lang="en-US" altLang="zh-CN" dirty="0"/>
              <a:t> </a:t>
            </a:r>
            <a:r>
              <a:rPr lang="zh-CN" altLang="zh-CN" dirty="0"/>
              <a:t>组</a:t>
            </a:r>
            <a:r>
              <a:rPr lang="en-US" altLang="zh-CN" dirty="0"/>
              <a:t>  </a:t>
            </a:r>
            <a:r>
              <a:rPr lang="x-none" altLang="zh-CN" dirty="0"/>
              <a:t>==&gt; </a:t>
            </a:r>
            <a:r>
              <a:rPr lang="zh-CN" altLang="zh-CN" dirty="0"/>
              <a:t>需要</a:t>
            </a:r>
            <a:r>
              <a:rPr lang="en-US" altLang="zh-CN" dirty="0"/>
              <a:t>10</a:t>
            </a:r>
            <a:r>
              <a:rPr lang="zh-CN" altLang="zh-CN" dirty="0"/>
              <a:t>位</a:t>
            </a:r>
            <a:r>
              <a:rPr lang="en-US" altLang="zh-CN" dirty="0"/>
              <a:t> </a:t>
            </a:r>
            <a:endParaRPr lang="zh-CN" altLang="zh-CN" dirty="0"/>
          </a:p>
          <a:p>
            <a:r>
              <a:rPr lang="zh-CN" altLang="zh-CN" dirty="0"/>
              <a:t>每块</a:t>
            </a:r>
            <a:r>
              <a:rPr lang="en-US" altLang="zh-CN" dirty="0"/>
              <a:t>32B</a:t>
            </a:r>
            <a:r>
              <a:rPr lang="zh-CN" altLang="zh-CN" dirty="0"/>
              <a:t>，按照字节寻址需要</a:t>
            </a:r>
            <a:r>
              <a:rPr lang="en-US" altLang="zh-CN" dirty="0"/>
              <a:t> 5</a:t>
            </a:r>
            <a:r>
              <a:rPr lang="zh-CN" altLang="zh-CN" dirty="0"/>
              <a:t>位</a:t>
            </a:r>
          </a:p>
          <a:p>
            <a:r>
              <a:rPr lang="x-none" altLang="zh-CN" dirty="0"/>
              <a:t> </a:t>
            </a:r>
            <a:r>
              <a:rPr lang="en-US" altLang="zh-CN" dirty="0"/>
              <a:t>32 - 5 - 10 = 17 </a:t>
            </a:r>
            <a:r>
              <a:rPr lang="zh-CN" altLang="zh-CN" dirty="0"/>
              <a:t>标记地址</a:t>
            </a:r>
          </a:p>
          <a:p>
            <a:r>
              <a:rPr lang="en-US" altLang="zh-CN" dirty="0"/>
              <a:t>2</a:t>
            </a:r>
            <a:r>
              <a:rPr lang="x-none" altLang="zh-CN" dirty="0"/>
              <a:t>)</a:t>
            </a:r>
            <a:endParaRPr lang="zh-CN" altLang="zh-CN" dirty="0"/>
          </a:p>
          <a:p>
            <a:r>
              <a:rPr lang="x-none" altLang="zh-CN" dirty="0"/>
              <a:t>48FC7ABD H</a:t>
            </a:r>
          </a:p>
          <a:p>
            <a:r>
              <a:rPr lang="x-none" altLang="zh-CN" dirty="0"/>
              <a:t>0100 1000 1111 1100 0</a:t>
            </a:r>
            <a:r>
              <a:rPr lang="x-none" altLang="zh-CN" dirty="0">
                <a:solidFill>
                  <a:srgbClr val="FF0000"/>
                </a:solidFill>
              </a:rPr>
              <a:t>111 1010 101</a:t>
            </a:r>
            <a:r>
              <a:rPr lang="x-none" altLang="zh-CN" dirty="0">
                <a:solidFill>
                  <a:schemeClr val="tx2">
                    <a:lumMod val="50000"/>
                  </a:schemeClr>
                </a:solidFill>
              </a:rPr>
              <a:t>1</a:t>
            </a:r>
            <a:r>
              <a:rPr lang="x-none" altLang="zh-CN" dirty="0"/>
              <a:t> 1101</a:t>
            </a:r>
          </a:p>
          <a:p>
            <a:r>
              <a:rPr lang="x-none" altLang="zh-CN" dirty="0"/>
              <a:t>11 1101 0101</a:t>
            </a:r>
          </a:p>
          <a:p>
            <a:r>
              <a:rPr lang="x-none" altLang="zh-CN" dirty="0"/>
              <a:t>3D5 </a:t>
            </a:r>
            <a:r>
              <a:rPr lang="zh-CN" altLang="zh-CN" dirty="0"/>
              <a:t>组地址</a:t>
            </a:r>
            <a:r>
              <a:rPr lang="en-US" altLang="zh-CN" dirty="0"/>
              <a:t>  </a:t>
            </a:r>
            <a:r>
              <a:rPr lang="x-none" altLang="zh-CN" dirty="0"/>
              <a:t>3*16^2 + 13*16 + 5 = 981 </a:t>
            </a:r>
            <a:endParaRPr lang="zh-CN" altLang="zh-CN" dirty="0"/>
          </a:p>
          <a:p>
            <a:r>
              <a:rPr lang="zh-CN" altLang="zh-CN" dirty="0"/>
              <a:t>在cache的</a:t>
            </a:r>
            <a:r>
              <a:rPr lang="en-US" altLang="zh-CN" dirty="0"/>
              <a:t>981</a:t>
            </a:r>
            <a:r>
              <a:rPr lang="zh-CN" altLang="zh-CN" dirty="0"/>
              <a:t>组内开始</a:t>
            </a:r>
            <a:r>
              <a:rPr lang="en-US" altLang="zh-CN" dirty="0"/>
              <a:t> </a:t>
            </a:r>
            <a:r>
              <a:rPr lang="zh-CN" altLang="zh-CN" dirty="0"/>
              <a:t>标记匹配，看是否标记配对，如果配对的话就找到了，如果没有配对的话</a:t>
            </a:r>
            <a:r>
              <a:rPr lang="x-none" altLang="zh-CN" dirty="0"/>
              <a:t>,</a:t>
            </a:r>
            <a:r>
              <a:rPr lang="zh-CN" altLang="zh-CN" dirty="0"/>
              <a:t>要从主存中找到值；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）</a:t>
            </a:r>
          </a:p>
          <a:p>
            <a:r>
              <a:rPr lang="x-none" altLang="zh-CN" dirty="0"/>
              <a:t>0.95*8 + 0.05*40 = 9.6 ns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年真题</a:t>
            </a:r>
          </a:p>
        </p:txBody>
      </p:sp>
    </p:spTree>
    <p:extLst>
      <p:ext uri="{BB962C8B-B14F-4D97-AF65-F5344CB8AC3E}">
        <p14:creationId xmlns:p14="http://schemas.microsoft.com/office/powerpoint/2010/main" val="2992814332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68960" y="3690620"/>
            <a:ext cx="115540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2013</a:t>
            </a:r>
            <a:r>
              <a:rPr lang="zh-CN" altLang="en-US" dirty="0"/>
              <a:t>年真题</a:t>
            </a:r>
          </a:p>
        </p:txBody>
      </p:sp>
      <p:pic>
        <p:nvPicPr>
          <p:cNvPr id="10242" name="Picture 2" descr="（ 本 题 10 分 ） 设 32 位 计 算 机 的 主 存 容 量 为 40B' 存 储 器 按 字 ' &#10;0 &#10;（ 、 ache &#10;容 量 32KB ， 每 块 16B,Cache 按 照 2 路 组 相 联 方 式 组 织 。 假 设 CPU 总 是 从 Cache ">
            <a:extLst>
              <a:ext uri="{FF2B5EF4-FFF2-40B4-BE49-F238E27FC236}">
                <a16:creationId xmlns:a16="http://schemas.microsoft.com/office/drawing/2014/main" id="{0DBE9EB9-7175-4A15-83B2-67FC1D76B8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1407"/>
            <a:ext cx="12192000" cy="1636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取 得 数 据 ， 在 一 段 时 间 内 ， cache 完 成 存 取 的 次 数 为 3800 次 ， 主 存 完 成 的 看 取 &#10;次 数 为 200 次 、 已 知 cache 的 存 储 周 期 为 主 存 的 存 储 周 期 为 40n 、 。 &#10;〈 0 cache 的 命 中 率。 （ 木 小 2 分 ） &#10;， 2 ， cache/)- ' 存 系 统 的 平 均 访 问 时 间 。 （ 木 小 2 分 ） &#10;' 出 访 问 cache 时 ， &#10;l- 有 的 地 格 式 划 分 “ （ 木 小 3 分 ） &#10;， 4 ， cache 的 每 · 行 （ 块 ） 有 1 位 有 效 位 口 位 改 位 、 、 位 位 ， &#10;， （ 木 小 腫 3 哆 ） ">
            <a:extLst>
              <a:ext uri="{FF2B5EF4-FFF2-40B4-BE49-F238E27FC236}">
                <a16:creationId xmlns:a16="http://schemas.microsoft.com/office/drawing/2014/main" id="{DCB896D3-47CE-4BE2-8EA5-D287ACD83E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88120"/>
            <a:ext cx="12192000" cy="3895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0823732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14960" y="1597660"/>
            <a:ext cx="11655698" cy="4648200"/>
          </a:xfrm>
        </p:spPr>
        <p:txBody>
          <a:bodyPr>
            <a:normAutofit fontScale="700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x-none" altLang="zh-CN" dirty="0"/>
              <a:t>3800 / 4000 = 0.95 </a:t>
            </a:r>
          </a:p>
          <a:p>
            <a:r>
              <a:rPr lang="x-none" altLang="zh-CN" dirty="0"/>
              <a:t>2)</a:t>
            </a:r>
          </a:p>
          <a:p>
            <a:r>
              <a:rPr lang="x-none" altLang="zh-CN" dirty="0"/>
              <a:t>0.95 * 8 + 0.05 * 40 = 9.6 ns</a:t>
            </a:r>
          </a:p>
          <a:p>
            <a:r>
              <a:rPr lang="x-none" altLang="zh-CN" dirty="0"/>
              <a:t>3)</a:t>
            </a:r>
          </a:p>
          <a:p>
            <a:r>
              <a:rPr lang="en-US" altLang="zh-CN" dirty="0"/>
              <a:t>  18                  10                4</a:t>
            </a:r>
          </a:p>
          <a:p>
            <a:r>
              <a:rPr lang="x-none" altLang="zh-CN" dirty="0"/>
              <a:t>[</a:t>
            </a:r>
            <a:r>
              <a:rPr lang="zh-CN" altLang="zh-CN" dirty="0"/>
              <a:t>标记</a:t>
            </a:r>
            <a:r>
              <a:rPr lang="en-US" altLang="zh-CN" dirty="0"/>
              <a:t>   </a:t>
            </a:r>
            <a:r>
              <a:rPr lang="zh-CN" altLang="zh-CN" dirty="0"/>
              <a:t>；</a:t>
            </a:r>
            <a:r>
              <a:rPr lang="en-US" altLang="zh-CN" dirty="0"/>
              <a:t>   </a:t>
            </a:r>
            <a:r>
              <a:rPr lang="zh-CN" altLang="zh-CN" dirty="0"/>
              <a:t>组地址；</a:t>
            </a:r>
            <a:r>
              <a:rPr lang="en-US" altLang="zh-CN" dirty="0"/>
              <a:t>    </a:t>
            </a:r>
            <a:r>
              <a:rPr lang="zh-CN" altLang="zh-CN" dirty="0"/>
              <a:t>块内地址</a:t>
            </a:r>
            <a:r>
              <a:rPr lang="x-none" altLang="zh-CN" dirty="0"/>
              <a:t>]</a:t>
            </a:r>
            <a:endParaRPr lang="zh-CN" altLang="zh-CN" dirty="0"/>
          </a:p>
          <a:p>
            <a:r>
              <a:rPr lang="zh-CN" altLang="zh-CN" dirty="0"/>
              <a:t>块内地址是</a:t>
            </a:r>
            <a:r>
              <a:rPr lang="en-US" altLang="zh-CN" dirty="0"/>
              <a:t>   16B / 1B</a:t>
            </a:r>
            <a:r>
              <a:rPr lang="zh-CN" altLang="zh-CN" dirty="0"/>
              <a:t>（字节编址）</a:t>
            </a:r>
            <a:r>
              <a:rPr lang="en-US" altLang="zh-CN" dirty="0"/>
              <a:t> = 16</a:t>
            </a:r>
            <a:r>
              <a:rPr lang="x-none" altLang="zh-CN" dirty="0"/>
              <a:t>==&gt; 4 </a:t>
            </a:r>
            <a:r>
              <a:rPr lang="zh-CN" altLang="zh-CN" dirty="0"/>
              <a:t>位</a:t>
            </a:r>
          </a:p>
          <a:p>
            <a:r>
              <a:rPr lang="en-US" altLang="zh-CN" dirty="0"/>
              <a:t>4GB / 1B = 2</a:t>
            </a:r>
            <a:r>
              <a:rPr lang="x-none" altLang="zh-CN" dirty="0"/>
              <a:t>^32 ==&gt; </a:t>
            </a:r>
            <a:r>
              <a:rPr lang="zh-CN" altLang="zh-CN" dirty="0"/>
              <a:t>总共</a:t>
            </a:r>
            <a:r>
              <a:rPr lang="en-US" altLang="zh-CN" dirty="0"/>
              <a:t>32</a:t>
            </a:r>
            <a:r>
              <a:rPr lang="zh-CN" altLang="zh-CN" dirty="0"/>
              <a:t>位</a:t>
            </a:r>
          </a:p>
          <a:p>
            <a:r>
              <a:rPr lang="zh-CN" altLang="zh-CN" dirty="0"/>
              <a:t>组地址</a:t>
            </a:r>
            <a:r>
              <a:rPr lang="en-US" altLang="zh-CN" dirty="0"/>
              <a:t>  </a:t>
            </a:r>
            <a:r>
              <a:rPr lang="zh-CN" altLang="zh-CN" dirty="0"/>
              <a:t>块数</a:t>
            </a:r>
            <a:r>
              <a:rPr lang="en-US" altLang="zh-CN" dirty="0"/>
              <a:t> = </a:t>
            </a:r>
            <a:r>
              <a:rPr lang="x-none" altLang="zh-CN" dirty="0"/>
              <a:t>32KB / 16B =</a:t>
            </a:r>
            <a:r>
              <a:rPr lang="en-US" altLang="zh-CN" dirty="0"/>
              <a:t>2</a:t>
            </a:r>
            <a:r>
              <a:rPr lang="x-none" altLang="zh-CN" dirty="0"/>
              <a:t>^</a:t>
            </a:r>
            <a:r>
              <a:rPr lang="en-US" altLang="zh-CN" dirty="0"/>
              <a:t>11</a:t>
            </a:r>
            <a:r>
              <a:rPr lang="x-none" altLang="zh-CN" dirty="0"/>
              <a:t> </a:t>
            </a:r>
            <a:r>
              <a:rPr lang="zh-CN" altLang="zh-CN" dirty="0"/>
              <a:t>块</a:t>
            </a:r>
          </a:p>
          <a:p>
            <a:r>
              <a:rPr lang="en-US" altLang="zh-CN" dirty="0"/>
              <a:t>2</a:t>
            </a:r>
            <a:r>
              <a:rPr lang="x-none" altLang="zh-CN" dirty="0"/>
              <a:t>^</a:t>
            </a:r>
            <a:r>
              <a:rPr lang="en-US" altLang="zh-CN" dirty="0"/>
              <a:t>10</a:t>
            </a:r>
            <a:r>
              <a:rPr lang="x-none" altLang="zh-CN" dirty="0"/>
              <a:t> </a:t>
            </a:r>
            <a:r>
              <a:rPr lang="zh-CN" altLang="zh-CN" dirty="0"/>
              <a:t>组</a:t>
            </a:r>
            <a:r>
              <a:rPr lang="en-US" altLang="zh-CN" dirty="0"/>
              <a:t> </a:t>
            </a:r>
            <a:r>
              <a:rPr lang="zh-CN" altLang="zh-CN" dirty="0"/>
              <a:t>因为两路</a:t>
            </a:r>
          </a:p>
          <a:p>
            <a:r>
              <a:rPr lang="en-US" altLang="zh-CN" dirty="0"/>
              <a:t>32 - 10 - 4 = 18 </a:t>
            </a:r>
          </a:p>
          <a:p>
            <a:r>
              <a:rPr lang="en-US" altLang="zh-CN" dirty="0"/>
              <a:t>4</a:t>
            </a:r>
            <a:r>
              <a:rPr lang="zh-CN" altLang="zh-CN" dirty="0"/>
              <a:t>）</a:t>
            </a:r>
          </a:p>
          <a:p>
            <a:r>
              <a:rPr lang="x-none" altLang="zh-CN" dirty="0">
                <a:solidFill>
                  <a:srgbClr val="FF0000"/>
                </a:solidFill>
              </a:rPr>
              <a:t>2^11 * (16*8 + 3 + 18) = 305,</a:t>
            </a:r>
            <a:r>
              <a:rPr lang="en-US" altLang="zh-CN" dirty="0">
                <a:solidFill>
                  <a:srgbClr val="FF0000"/>
                </a:solidFill>
              </a:rPr>
              <a:t>152 </a:t>
            </a:r>
            <a:r>
              <a:rPr lang="x-none" altLang="zh-CN" dirty="0">
                <a:solidFill>
                  <a:srgbClr val="FF0000"/>
                </a:solidFill>
              </a:rPr>
              <a:t>bit = 305,</a:t>
            </a:r>
            <a:r>
              <a:rPr lang="en-US" altLang="zh-CN" dirty="0">
                <a:solidFill>
                  <a:srgbClr val="FF0000"/>
                </a:solidFill>
              </a:rPr>
              <a:t>152</a:t>
            </a:r>
            <a:r>
              <a:rPr lang="x-none" altLang="zh-CN" dirty="0">
                <a:solidFill>
                  <a:srgbClr val="FF0000"/>
                </a:solidFill>
              </a:rPr>
              <a:t> / 8 = 38,144  / 1024 = 37.25 (KB)</a:t>
            </a:r>
            <a:r>
              <a:rPr lang="en-US" altLang="zh-CN" dirty="0">
                <a:solidFill>
                  <a:srgbClr val="FF0000"/>
                </a:solidFill>
              </a:rPr>
              <a:t>  </a:t>
            </a:r>
            <a:r>
              <a:rPr lang="zh-CN" altLang="zh-CN" dirty="0">
                <a:solidFill>
                  <a:srgbClr val="FF0000"/>
                </a:solidFill>
              </a:rPr>
              <a:t>的大小</a:t>
            </a:r>
          </a:p>
          <a:p>
            <a:r>
              <a:rPr lang="en-US" altLang="zh-CN" dirty="0"/>
              <a:t>  </a:t>
            </a:r>
          </a:p>
          <a:p>
            <a:r>
              <a:rPr lang="x-none" altLang="zh-CN" dirty="0"/>
              <a:t>块数*（每块的标记 每块的有效位 块大小）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2013</a:t>
            </a:r>
            <a:r>
              <a:rPr lang="zh-CN" altLang="en-US" dirty="0"/>
              <a:t>年真题答案</a:t>
            </a:r>
          </a:p>
        </p:txBody>
      </p:sp>
    </p:spTree>
    <p:extLst>
      <p:ext uri="{BB962C8B-B14F-4D97-AF65-F5344CB8AC3E}">
        <p14:creationId xmlns:p14="http://schemas.microsoft.com/office/powerpoint/2010/main" val="262179306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6080" y="1597660"/>
            <a:ext cx="11584578" cy="4648200"/>
          </a:xfrm>
        </p:spPr>
        <p:txBody>
          <a:bodyPr/>
          <a:lstStyle/>
          <a:p>
            <a:r>
              <a:rPr lang="en-US" altLang="zh-CN" dirty="0"/>
              <a:t>4. </a:t>
            </a:r>
            <a:r>
              <a:rPr lang="zh-CN" altLang="en-US" dirty="0"/>
              <a:t>设机器字长为</a:t>
            </a:r>
            <a:r>
              <a:rPr lang="en-US" altLang="zh-CN" dirty="0"/>
              <a:t>32</a:t>
            </a:r>
            <a:r>
              <a:rPr lang="zh-CN" altLang="en-US" dirty="0"/>
              <a:t>位，一个容量为</a:t>
            </a:r>
            <a:r>
              <a:rPr lang="en-US" altLang="zh-CN" dirty="0"/>
              <a:t>16MB</a:t>
            </a:r>
            <a:r>
              <a:rPr lang="zh-CN" altLang="en-US" dirty="0"/>
              <a:t>的存储器，</a:t>
            </a:r>
            <a:r>
              <a:rPr lang="en-US" altLang="zh-CN" dirty="0"/>
              <a:t>CPU</a:t>
            </a:r>
            <a:r>
              <a:rPr lang="zh-CN" altLang="en-US" dirty="0"/>
              <a:t>按半字寻址，其可寻址的单元数是</a:t>
            </a:r>
            <a:r>
              <a:rPr lang="en-US" altLang="zh-CN" dirty="0"/>
              <a:t>_____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29756594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6080" y="1597660"/>
            <a:ext cx="11584578" cy="4648200"/>
          </a:xfrm>
        </p:spPr>
        <p:txBody>
          <a:bodyPr/>
          <a:lstStyle/>
          <a:p>
            <a:r>
              <a:rPr lang="en-US" altLang="zh-CN" dirty="0"/>
              <a:t>16MB = 2^24B = 2^24 * 8bit = 2^23 * 16bit</a:t>
            </a:r>
          </a:p>
          <a:p>
            <a:r>
              <a:rPr lang="zh-CN" altLang="en-US" dirty="0"/>
              <a:t>机器字长为 </a:t>
            </a:r>
            <a:r>
              <a:rPr lang="en-US" altLang="zh-CN" dirty="0"/>
              <a:t>32 bit</a:t>
            </a:r>
          </a:p>
          <a:p>
            <a:r>
              <a:rPr lang="zh-CN" altLang="en-US" dirty="0"/>
              <a:t>半字为半个机器字长 </a:t>
            </a:r>
            <a:r>
              <a:rPr lang="en-US" altLang="zh-CN" dirty="0"/>
              <a:t>16bit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15768417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86080" y="1597660"/>
            <a:ext cx="11584578" cy="4648200"/>
          </a:xfrm>
        </p:spPr>
        <p:txBody>
          <a:bodyPr/>
          <a:lstStyle/>
          <a:p>
            <a:r>
              <a:rPr lang="zh-CN" altLang="en-US" dirty="0"/>
              <a:t>若某存储器的存储周期为</a:t>
            </a:r>
            <a:r>
              <a:rPr lang="en-US" altLang="zh-CN" dirty="0"/>
              <a:t>250ns</a:t>
            </a:r>
            <a:r>
              <a:rPr lang="zh-CN" altLang="en-US" dirty="0"/>
              <a:t>，每次读出</a:t>
            </a:r>
            <a:r>
              <a:rPr lang="en-US" altLang="zh-CN" dirty="0"/>
              <a:t>16bit</a:t>
            </a:r>
            <a:r>
              <a:rPr lang="zh-CN" altLang="en-US" dirty="0"/>
              <a:t>，则该存储器的数据传输率是</a:t>
            </a:r>
            <a:r>
              <a:rPr lang="en-US" altLang="zh-CN" dirty="0"/>
              <a:t>___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45266900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597660"/>
            <a:ext cx="11604898" cy="4648200"/>
          </a:xfrm>
        </p:spPr>
        <p:txBody>
          <a:bodyPr/>
          <a:lstStyle/>
          <a:p>
            <a:r>
              <a:rPr lang="zh-CN" altLang="en-US" dirty="0"/>
              <a:t>数据传输率 单位时间能够传输多少个</a:t>
            </a:r>
            <a:r>
              <a:rPr lang="en-US" altLang="zh-CN" dirty="0"/>
              <a:t>bit</a:t>
            </a:r>
          </a:p>
          <a:p>
            <a:r>
              <a:rPr lang="en-US" altLang="zh-CN" dirty="0"/>
              <a:t>1 /</a:t>
            </a:r>
            <a:r>
              <a:rPr lang="zh-CN" altLang="en-US" dirty="0"/>
              <a:t> </a:t>
            </a:r>
            <a:r>
              <a:rPr lang="en-US" altLang="zh-CN" dirty="0"/>
              <a:t>250ns = 1 / 250 * 10^9  * 16 bit / 8bit = 8*10^6B/s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5455772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硬盘只和内存进行数据交换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AEC62F4-AC9B-442C-A205-19071F96F8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180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72268807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65760" y="1597660"/>
            <a:ext cx="11604898" cy="4648200"/>
          </a:xfrm>
        </p:spPr>
        <p:txBody>
          <a:bodyPr/>
          <a:lstStyle/>
          <a:p>
            <a:r>
              <a:rPr lang="zh-CN" altLang="en-US" dirty="0"/>
              <a:t>某容量为</a:t>
            </a:r>
            <a:r>
              <a:rPr lang="en-US" altLang="zh-CN" dirty="0"/>
              <a:t>256MB</a:t>
            </a:r>
            <a:r>
              <a:rPr lang="zh-CN" altLang="en-US" dirty="0"/>
              <a:t>的存储器由若干</a:t>
            </a:r>
            <a:r>
              <a:rPr lang="en-US" altLang="zh-CN" dirty="0"/>
              <a:t>4M*8</a:t>
            </a:r>
            <a:r>
              <a:rPr lang="zh-CN" altLang="en-US" dirty="0"/>
              <a:t>位的</a:t>
            </a:r>
            <a:r>
              <a:rPr lang="en-US" altLang="zh-CN" dirty="0"/>
              <a:t>DRAM</a:t>
            </a:r>
            <a:r>
              <a:rPr lang="zh-CN" altLang="en-US" dirty="0"/>
              <a:t>芯片组成，该</a:t>
            </a:r>
            <a:r>
              <a:rPr lang="en-US" altLang="zh-CN" dirty="0"/>
              <a:t>DRAM</a:t>
            </a:r>
            <a:r>
              <a:rPr lang="zh-CN" altLang="en-US" dirty="0"/>
              <a:t>芯片的地址引脚和数据引脚总数是</a:t>
            </a:r>
            <a:r>
              <a:rPr lang="en-US" altLang="zh-CN" dirty="0"/>
              <a:t>_______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</a:t>
            </a:r>
            <a:r>
              <a:rPr lang="zh-CN" altLang="en-US" dirty="0"/>
              <a:t>（</a:t>
            </a:r>
            <a:r>
              <a:rPr lang="en-US" altLang="zh-CN" dirty="0"/>
              <a:t>2014 408</a:t>
            </a:r>
            <a:r>
              <a:rPr lang="zh-CN" altLang="en-US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791935134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04800" y="1597660"/>
            <a:ext cx="11665858" cy="4648200"/>
          </a:xfrm>
        </p:spPr>
        <p:txBody>
          <a:bodyPr/>
          <a:lstStyle/>
          <a:p>
            <a:r>
              <a:rPr lang="zh-CN" altLang="en-US" dirty="0"/>
              <a:t>只问了 </a:t>
            </a:r>
            <a:r>
              <a:rPr lang="en-US" altLang="zh-CN" dirty="0"/>
              <a:t>4M*8bit</a:t>
            </a:r>
            <a:r>
              <a:rPr lang="zh-CN" altLang="en-US" dirty="0"/>
              <a:t>的</a:t>
            </a:r>
            <a:r>
              <a:rPr lang="en-US" altLang="zh-CN" dirty="0"/>
              <a:t>DRAM </a:t>
            </a:r>
            <a:r>
              <a:rPr lang="zh-CN" altLang="en-US" dirty="0"/>
              <a:t>所以只要关心这个就可以了</a:t>
            </a:r>
            <a:endParaRPr lang="en-US" altLang="zh-CN" dirty="0"/>
          </a:p>
          <a:p>
            <a:r>
              <a:rPr lang="en-US" altLang="zh-CN" dirty="0"/>
              <a:t>Log_{2}^{4B} = 22</a:t>
            </a:r>
          </a:p>
          <a:p>
            <a:r>
              <a:rPr lang="zh-CN" altLang="en-US" dirty="0"/>
              <a:t>地址线分时复用  </a:t>
            </a:r>
            <a:r>
              <a:rPr lang="en-US" altLang="zh-CN" dirty="0"/>
              <a:t>11 </a:t>
            </a:r>
            <a:r>
              <a:rPr lang="zh-CN" altLang="en-US" dirty="0"/>
              <a:t>根 </a:t>
            </a:r>
            <a:r>
              <a:rPr lang="en-US" altLang="zh-CN" dirty="0"/>
              <a:t>+ 8bit</a:t>
            </a:r>
            <a:r>
              <a:rPr lang="zh-CN" altLang="en-US" dirty="0"/>
              <a:t>数据线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05844126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5120" y="1597660"/>
            <a:ext cx="11645538" cy="4648200"/>
          </a:xfrm>
        </p:spPr>
        <p:txBody>
          <a:bodyPr/>
          <a:lstStyle/>
          <a:p>
            <a:r>
              <a:rPr lang="zh-CN" altLang="en-US" dirty="0"/>
              <a:t>下列关于</a:t>
            </a: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ROM</a:t>
            </a:r>
            <a:r>
              <a:rPr lang="zh-CN" altLang="en-US" dirty="0"/>
              <a:t>的叙述中，正确的是</a:t>
            </a:r>
            <a:r>
              <a:rPr lang="en-US" altLang="zh-CN" dirty="0"/>
              <a:t>_______</a:t>
            </a:r>
          </a:p>
          <a:p>
            <a:pPr marL="514350" indent="-514350">
              <a:buAutoNum type="romanUcPeriod"/>
            </a:pPr>
            <a:r>
              <a:rPr lang="en-US" altLang="zh-CN" dirty="0"/>
              <a:t>RAM</a:t>
            </a:r>
            <a:r>
              <a:rPr lang="zh-CN" altLang="en-US" dirty="0"/>
              <a:t>是易失性存储器，</a:t>
            </a:r>
            <a:r>
              <a:rPr lang="en-US" altLang="zh-CN" dirty="0"/>
              <a:t>ROM</a:t>
            </a:r>
            <a:r>
              <a:rPr lang="zh-CN" altLang="en-US" dirty="0"/>
              <a:t>是非易失性存储器</a:t>
            </a:r>
            <a:endParaRPr lang="en-US" altLang="zh-CN" dirty="0"/>
          </a:p>
          <a:p>
            <a:pPr marL="514350" indent="-514350">
              <a:buAutoNum type="romanUcPeriod"/>
            </a:pP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ROM</a:t>
            </a:r>
            <a:r>
              <a:rPr lang="zh-CN" altLang="en-US" dirty="0"/>
              <a:t>都是采用随机存取的方式进行信息访问的</a:t>
            </a:r>
            <a:endParaRPr lang="en-US" altLang="zh-CN" dirty="0"/>
          </a:p>
          <a:p>
            <a:pPr marL="514350" indent="-514350">
              <a:buAutoNum type="romanUcPeriod"/>
            </a:pP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ROM</a:t>
            </a:r>
            <a:r>
              <a:rPr lang="zh-CN" altLang="en-US" dirty="0"/>
              <a:t>都都可用作</a:t>
            </a:r>
            <a:r>
              <a:rPr lang="en-US" altLang="zh-CN" dirty="0"/>
              <a:t>Cache</a:t>
            </a:r>
          </a:p>
          <a:p>
            <a:pPr marL="514350" indent="-514350">
              <a:buAutoNum type="romanUcPeriod"/>
            </a:pP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ROM</a:t>
            </a:r>
            <a:r>
              <a:rPr lang="zh-CN" altLang="en-US" dirty="0"/>
              <a:t>都需要进行刷新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 2010 408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9226078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325120" y="1597660"/>
            <a:ext cx="11645538" cy="4648200"/>
          </a:xfrm>
        </p:spPr>
        <p:txBody>
          <a:bodyPr/>
          <a:lstStyle/>
          <a:p>
            <a:pPr marL="514350" indent="-514350">
              <a:buAutoNum type="romanUcPeriod"/>
            </a:pPr>
            <a:r>
              <a:rPr lang="en-US" altLang="zh-CN" dirty="0"/>
              <a:t>RAM</a:t>
            </a:r>
            <a:r>
              <a:rPr lang="zh-CN" altLang="en-US" dirty="0"/>
              <a:t>是易失性存储器，</a:t>
            </a:r>
            <a:r>
              <a:rPr lang="en-US" altLang="zh-CN" dirty="0"/>
              <a:t>ROM</a:t>
            </a:r>
            <a:r>
              <a:rPr lang="zh-CN" altLang="en-US" dirty="0"/>
              <a:t>是非易失性存储器</a:t>
            </a:r>
            <a:endParaRPr lang="en-US" altLang="zh-CN" dirty="0"/>
          </a:p>
          <a:p>
            <a:pPr marL="514350" indent="-514350">
              <a:buAutoNum type="romanUcPeriod"/>
            </a:pP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ROM</a:t>
            </a:r>
            <a:r>
              <a:rPr lang="zh-CN" altLang="en-US" dirty="0"/>
              <a:t>都是采用随机存取的方式进行信息访问的</a:t>
            </a:r>
            <a:endParaRPr lang="en-US" altLang="zh-CN" dirty="0"/>
          </a:p>
          <a:p>
            <a:pPr marL="514350" indent="-514350">
              <a:buAutoNum type="romanUcPeriod"/>
            </a:pP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ROM</a:t>
            </a:r>
            <a:r>
              <a:rPr lang="zh-CN" altLang="en-US" dirty="0"/>
              <a:t>都都可用作</a:t>
            </a:r>
            <a:r>
              <a:rPr lang="en-US" altLang="zh-CN" dirty="0"/>
              <a:t>Cache   ROM</a:t>
            </a:r>
            <a:r>
              <a:rPr lang="zh-CN" altLang="en-US" dirty="0"/>
              <a:t>不可以</a:t>
            </a:r>
            <a:endParaRPr lang="en-US" altLang="zh-CN" dirty="0"/>
          </a:p>
          <a:p>
            <a:pPr marL="514350" indent="-514350">
              <a:buAutoNum type="romanUcPeriod"/>
            </a:pPr>
            <a:r>
              <a:rPr lang="en-US" altLang="zh-CN" dirty="0"/>
              <a:t>RAM</a:t>
            </a:r>
            <a:r>
              <a:rPr lang="zh-CN" altLang="en-US" dirty="0"/>
              <a:t>和</a:t>
            </a:r>
            <a:r>
              <a:rPr lang="en-US" altLang="zh-CN" dirty="0"/>
              <a:t>ROM</a:t>
            </a:r>
            <a:r>
              <a:rPr lang="zh-CN" altLang="en-US" dirty="0"/>
              <a:t>都需要进行刷新   </a:t>
            </a:r>
            <a:r>
              <a:rPr lang="en-US" altLang="zh-CN" dirty="0"/>
              <a:t>ROM</a:t>
            </a:r>
            <a:r>
              <a:rPr lang="zh-CN" altLang="en-US" dirty="0"/>
              <a:t>不需要 </a:t>
            </a:r>
            <a:r>
              <a:rPr lang="en-US" altLang="zh-CN" dirty="0"/>
              <a:t>SRAM </a:t>
            </a:r>
            <a:r>
              <a:rPr lang="zh-CN" altLang="en-US" dirty="0"/>
              <a:t>也不需要  只有</a:t>
            </a:r>
            <a:r>
              <a:rPr lang="en-US" altLang="zh-CN" dirty="0"/>
              <a:t>DRAM</a:t>
            </a:r>
            <a:r>
              <a:rPr lang="zh-CN" altLang="en-US" dirty="0"/>
              <a:t>需要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8669439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/>
              <a:t>U</a:t>
            </a:r>
            <a:r>
              <a:rPr lang="zh-CN" altLang="en-US" dirty="0"/>
              <a:t>盘属于只读存储器 </a:t>
            </a:r>
            <a:r>
              <a:rPr lang="en-US" altLang="zh-CN" dirty="0"/>
              <a:t>ROM </a:t>
            </a:r>
            <a:r>
              <a:rPr lang="zh-CN" altLang="en-US" dirty="0"/>
              <a:t>，但是</a:t>
            </a:r>
            <a:r>
              <a:rPr lang="en-US" altLang="zh-CN" dirty="0"/>
              <a:t>U</a:t>
            </a:r>
            <a:r>
              <a:rPr lang="zh-CN" altLang="en-US" dirty="0"/>
              <a:t>盘是支持随机读写的。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TIPS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990179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某个计算机的主存地址空间大小为</a:t>
            </a:r>
            <a:r>
              <a:rPr lang="en-US" altLang="zh-CN" dirty="0"/>
              <a:t>256MB</a:t>
            </a:r>
            <a:r>
              <a:rPr lang="zh-CN" altLang="en-US" dirty="0"/>
              <a:t>，按字节编织，其数据</a:t>
            </a:r>
            <a:r>
              <a:rPr lang="en-US" altLang="zh-CN" dirty="0"/>
              <a:t>Cache</a:t>
            </a:r>
            <a:r>
              <a:rPr lang="zh-CN" altLang="en-US" dirty="0"/>
              <a:t>有</a:t>
            </a:r>
            <a:r>
              <a:rPr lang="en-US" altLang="zh-CN" dirty="0"/>
              <a:t>8</a:t>
            </a:r>
            <a:r>
              <a:rPr lang="zh-CN" altLang="en-US" dirty="0"/>
              <a:t>行，行长为</a:t>
            </a:r>
            <a:r>
              <a:rPr lang="en-US" altLang="zh-CN" dirty="0"/>
              <a:t>64B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zh-CN" altLang="en-US" dirty="0"/>
              <a:t>若只考虑</a:t>
            </a:r>
            <a:r>
              <a:rPr lang="en-US" altLang="zh-CN" dirty="0"/>
              <a:t>Cache</a:t>
            </a:r>
            <a:r>
              <a:rPr lang="zh-CN" altLang="en-US" dirty="0"/>
              <a:t>的一位有效位，采用直接映射的方式，则改数据</a:t>
            </a:r>
            <a:r>
              <a:rPr lang="en-US" altLang="zh-CN" dirty="0"/>
              <a:t>Cache</a:t>
            </a:r>
            <a:r>
              <a:rPr lang="zh-CN" altLang="en-US" dirty="0"/>
              <a:t>的总容量是多少？？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46818895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635001" y="1587500"/>
            <a:ext cx="10980057" cy="5270500"/>
          </a:xfrm>
        </p:spPr>
        <p:txBody>
          <a:bodyPr>
            <a:normAutofit/>
          </a:bodyPr>
          <a:lstStyle/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一个</a:t>
            </a:r>
            <a:r>
              <a:rPr lang="en-US" altLang="zh-CN" dirty="0"/>
              <a:t>cache</a:t>
            </a:r>
            <a:r>
              <a:rPr lang="zh-CN" altLang="en-US" dirty="0"/>
              <a:t>的存储结构</a:t>
            </a:r>
            <a:endParaRPr lang="en-US" altLang="zh-CN" dirty="0"/>
          </a:p>
          <a:p>
            <a:r>
              <a:rPr lang="zh-CN" altLang="en-US" dirty="0"/>
              <a:t>表示</a:t>
            </a:r>
            <a:r>
              <a:rPr lang="en-US" altLang="zh-CN" dirty="0"/>
              <a:t>cache</a:t>
            </a:r>
            <a:r>
              <a:rPr lang="zh-CN" altLang="en-US" dirty="0"/>
              <a:t>的一样的组成</a:t>
            </a:r>
            <a:endParaRPr lang="en-US" altLang="zh-CN" dirty="0"/>
          </a:p>
          <a:p>
            <a:r>
              <a:rPr lang="zh-CN" altLang="en-US" dirty="0"/>
              <a:t>第一个矩形是</a:t>
            </a:r>
            <a:r>
              <a:rPr lang="en-US" altLang="zh-CN" dirty="0"/>
              <a:t>1bit</a:t>
            </a:r>
            <a:r>
              <a:rPr lang="zh-CN" altLang="en-US" dirty="0"/>
              <a:t>有效位</a:t>
            </a:r>
            <a:r>
              <a:rPr lang="en-US" altLang="zh-CN" dirty="0"/>
              <a:t>[</a:t>
            </a:r>
            <a:r>
              <a:rPr lang="zh-CN" altLang="en-US" dirty="0"/>
              <a:t>一位有效位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第二个矩形是</a:t>
            </a:r>
            <a:r>
              <a:rPr lang="en-US" altLang="zh-CN" dirty="0"/>
              <a:t>19bit</a:t>
            </a:r>
            <a:r>
              <a:rPr lang="zh-CN" altLang="en-US" dirty="0"/>
              <a:t>的标记为</a:t>
            </a:r>
            <a:endParaRPr lang="en-US" altLang="zh-CN" dirty="0"/>
          </a:p>
          <a:p>
            <a:r>
              <a:rPr lang="zh-CN" altLang="en-US" dirty="0"/>
              <a:t>第三个矩形是</a:t>
            </a:r>
            <a:r>
              <a:rPr lang="en-US" altLang="zh-CN" dirty="0"/>
              <a:t>Cache</a:t>
            </a:r>
            <a:r>
              <a:rPr lang="zh-CN" altLang="en-US" dirty="0"/>
              <a:t>行的大小</a:t>
            </a:r>
            <a:r>
              <a:rPr lang="en-US" altLang="zh-CN" dirty="0"/>
              <a:t>64B</a:t>
            </a:r>
            <a:r>
              <a:rPr lang="zh-CN" altLang="en-US" dirty="0"/>
              <a:t>，连是按</a:t>
            </a:r>
            <a:r>
              <a:rPr lang="en-US" altLang="zh-CN" dirty="0"/>
              <a:t>B</a:t>
            </a:r>
            <a:r>
              <a:rPr lang="zh-CN" altLang="en-US" dirty="0"/>
              <a:t>存储</a:t>
            </a:r>
            <a:endParaRPr lang="en-US" altLang="zh-CN" dirty="0"/>
          </a:p>
          <a:p>
            <a:r>
              <a:rPr lang="zh-CN" altLang="en-US" dirty="0"/>
              <a:t>直接映射的主存地址分布 </a:t>
            </a:r>
            <a:r>
              <a:rPr lang="en-US" altLang="zh-CN" dirty="0"/>
              <a:t>[TAG: Cache</a:t>
            </a:r>
            <a:r>
              <a:rPr lang="zh-CN" altLang="en-US" dirty="0"/>
              <a:t>字块地址</a:t>
            </a:r>
            <a:r>
              <a:rPr lang="en-US" altLang="zh-CN" dirty="0"/>
              <a:t>:</a:t>
            </a:r>
            <a:r>
              <a:rPr lang="zh-CN" altLang="en-US" dirty="0"/>
              <a:t>字块内地址</a:t>
            </a:r>
            <a:r>
              <a:rPr lang="en-US" altLang="zh-CN" dirty="0"/>
              <a:t>]</a:t>
            </a:r>
          </a:p>
          <a:p>
            <a:r>
              <a:rPr lang="zh-CN" altLang="en-US" dirty="0"/>
              <a:t>字块内地址</a:t>
            </a:r>
            <a:r>
              <a:rPr lang="en-US" altLang="zh-CN" dirty="0"/>
              <a:t>64B</a:t>
            </a:r>
            <a:r>
              <a:rPr lang="zh-CN" altLang="en-US" dirty="0"/>
              <a:t>对应的是 </a:t>
            </a:r>
            <a:r>
              <a:rPr lang="en-US" altLang="zh-CN" dirty="0"/>
              <a:t>2^5</a:t>
            </a:r>
            <a:r>
              <a:rPr lang="zh-CN" altLang="en-US" dirty="0"/>
              <a:t>位 </a:t>
            </a:r>
            <a:r>
              <a:rPr lang="en-US" altLang="zh-CN" dirty="0"/>
              <a:t>5</a:t>
            </a:r>
            <a:r>
              <a:rPr lang="zh-CN" altLang="en-US" dirty="0"/>
              <a:t>位字块内地址</a:t>
            </a:r>
            <a:endParaRPr lang="en-US" altLang="zh-CN" dirty="0"/>
          </a:p>
          <a:p>
            <a:r>
              <a:rPr lang="zh-CN" altLang="en-US" dirty="0"/>
              <a:t>因为有</a:t>
            </a:r>
            <a:r>
              <a:rPr lang="en-US" altLang="zh-CN" dirty="0"/>
              <a:t>8</a:t>
            </a:r>
            <a:r>
              <a:rPr lang="zh-CN" altLang="en-US" dirty="0"/>
              <a:t>行，对应的</a:t>
            </a:r>
            <a:r>
              <a:rPr lang="en-US" altLang="zh-CN" dirty="0"/>
              <a:t>Cache</a:t>
            </a:r>
            <a:r>
              <a:rPr lang="zh-CN" altLang="en-US" dirty="0"/>
              <a:t>字块地址是 </a:t>
            </a:r>
            <a:r>
              <a:rPr lang="en-US" altLang="zh-CN" dirty="0"/>
              <a:t>3bit </a:t>
            </a:r>
          </a:p>
          <a:p>
            <a:r>
              <a:rPr lang="en-US" altLang="zh-CN" dirty="0"/>
              <a:t>256MB = 2^27B </a:t>
            </a:r>
            <a:r>
              <a:rPr lang="zh-CN" altLang="en-US" dirty="0"/>
              <a:t>对应</a:t>
            </a:r>
            <a:r>
              <a:rPr lang="en-US" altLang="zh-CN" dirty="0"/>
              <a:t>27</a:t>
            </a:r>
            <a:r>
              <a:rPr lang="zh-CN" altLang="en-US" dirty="0"/>
              <a:t>位 </a:t>
            </a:r>
            <a:r>
              <a:rPr lang="en-US" altLang="zh-CN" dirty="0"/>
              <a:t>27 – 3 – 5 = 19bit </a:t>
            </a:r>
            <a:r>
              <a:rPr lang="zh-CN" altLang="en-US" dirty="0"/>
              <a:t>得到 </a:t>
            </a:r>
            <a:r>
              <a:rPr lang="en-US" altLang="zh-CN" dirty="0"/>
              <a:t>TAG</a:t>
            </a:r>
            <a:r>
              <a:rPr lang="zh-CN" altLang="en-US" dirty="0"/>
              <a:t>位</a:t>
            </a:r>
            <a:endParaRPr lang="en-US" altLang="zh-CN" dirty="0"/>
          </a:p>
          <a:p>
            <a:r>
              <a:rPr lang="zh-CN" altLang="en-US" dirty="0"/>
              <a:t>总容量   </a:t>
            </a:r>
            <a:r>
              <a:rPr lang="en-US" altLang="zh-CN" dirty="0"/>
              <a:t>8*{1 + 19 + 64*8} = 4256bit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E8AEBA1-45CC-434F-AC16-B8B5527CFC0F}"/>
              </a:ext>
            </a:extLst>
          </p:cNvPr>
          <p:cNvSpPr/>
          <p:nvPr/>
        </p:nvSpPr>
        <p:spPr>
          <a:xfrm>
            <a:off x="1016000" y="1757680"/>
            <a:ext cx="680720" cy="375920"/>
          </a:xfrm>
          <a:prstGeom prst="rect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445DF8A-D04E-4EC0-97EC-B05EC6A096C6}"/>
              </a:ext>
            </a:extLst>
          </p:cNvPr>
          <p:cNvSpPr/>
          <p:nvPr/>
        </p:nvSpPr>
        <p:spPr>
          <a:xfrm>
            <a:off x="1960880" y="1757680"/>
            <a:ext cx="3373120" cy="447040"/>
          </a:xfrm>
          <a:prstGeom prst="rect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B026999F-0825-41DF-AF90-10A5684EAD85}"/>
              </a:ext>
            </a:extLst>
          </p:cNvPr>
          <p:cNvSpPr/>
          <p:nvPr/>
        </p:nvSpPr>
        <p:spPr>
          <a:xfrm>
            <a:off x="5598160" y="1828800"/>
            <a:ext cx="5283200" cy="2032000"/>
          </a:xfrm>
          <a:prstGeom prst="rect">
            <a:avLst/>
          </a:prstGeom>
          <a:ln w="25400">
            <a:solidFill>
              <a:srgbClr val="011C96"/>
            </a:solidFill>
            <a:miter lim="400000"/>
          </a:ln>
        </p:spPr>
        <p:txBody>
          <a:bodyPr lIns="45719" rIns="45719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770150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问题</a:t>
            </a:r>
            <a:r>
              <a:rPr lang="en-US" altLang="zh-CN" dirty="0"/>
              <a:t>2</a:t>
            </a:r>
          </a:p>
          <a:p>
            <a:r>
              <a:rPr lang="zh-CN" altLang="en-US" dirty="0"/>
              <a:t>若该</a:t>
            </a:r>
            <a:r>
              <a:rPr lang="en-US" altLang="zh-CN" dirty="0"/>
              <a:t>Cache</a:t>
            </a:r>
            <a:r>
              <a:rPr lang="zh-CN" altLang="en-US" dirty="0"/>
              <a:t>采用直接映射方式，则主存地址位</a:t>
            </a:r>
            <a:r>
              <a:rPr lang="en-US" altLang="zh-CN" dirty="0"/>
              <a:t>3200(</a:t>
            </a:r>
            <a:r>
              <a:rPr lang="zh-CN" altLang="en-US" dirty="0"/>
              <a:t>十进制</a:t>
            </a:r>
            <a:r>
              <a:rPr lang="en-US" altLang="zh-CN" dirty="0"/>
              <a:t>)</a:t>
            </a:r>
            <a:r>
              <a:rPr lang="zh-CN" altLang="en-US" dirty="0"/>
              <a:t>的主存块对应的</a:t>
            </a:r>
            <a:r>
              <a:rPr lang="en-US" altLang="zh-CN" dirty="0"/>
              <a:t>Cache</a:t>
            </a:r>
            <a:r>
              <a:rPr lang="zh-CN" altLang="en-US" dirty="0"/>
              <a:t>行号是多少？若采用二路组相联映射又是多少</a:t>
            </a:r>
            <a:r>
              <a:rPr lang="en-US" altLang="zh-CN" dirty="0"/>
              <a:t>?</a:t>
            </a:r>
          </a:p>
          <a:p>
            <a:r>
              <a:rPr lang="en-US" altLang="zh-CN" dirty="0"/>
              <a:t>3200(10) = ‭110</a:t>
            </a:r>
            <a:r>
              <a:rPr lang="en-US" altLang="zh-CN" dirty="0">
                <a:solidFill>
                  <a:srgbClr val="FF0000"/>
                </a:solidFill>
              </a:rPr>
              <a:t>0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en-US" altLang="zh-CN" dirty="0"/>
              <a:t>00 0000‬(2)</a:t>
            </a:r>
          </a:p>
          <a:p>
            <a:r>
              <a:rPr lang="en-US" altLang="zh-CN" dirty="0"/>
              <a:t>010 </a:t>
            </a:r>
            <a:r>
              <a:rPr lang="zh-CN" altLang="en-US" dirty="0"/>
              <a:t>表示 第二行</a:t>
            </a:r>
            <a:endParaRPr lang="en-US" altLang="zh-CN" dirty="0"/>
          </a:p>
          <a:p>
            <a:r>
              <a:rPr lang="zh-CN" altLang="en-US" dirty="0"/>
              <a:t>采用二路组相联，对应的是</a:t>
            </a:r>
            <a:r>
              <a:rPr lang="en-US" altLang="zh-CN" dirty="0"/>
              <a:t>4</a:t>
            </a:r>
            <a:r>
              <a:rPr lang="zh-CN" altLang="en-US" dirty="0"/>
              <a:t>行两组</a:t>
            </a:r>
            <a:endParaRPr lang="en-US" altLang="zh-CN" dirty="0"/>
          </a:p>
          <a:p>
            <a:r>
              <a:rPr lang="en-US" altLang="zh-CN" dirty="0"/>
              <a:t>110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0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10</a:t>
            </a:r>
            <a:r>
              <a:rPr lang="en-US" altLang="zh-CN" dirty="0"/>
              <a:t>00 0000‬(2)  10 </a:t>
            </a:r>
            <a:r>
              <a:rPr lang="zh-CN" altLang="en-US" dirty="0"/>
              <a:t>表示的是 第二组 表示</a:t>
            </a:r>
            <a:r>
              <a:rPr lang="en-US" altLang="zh-CN" dirty="0"/>
              <a:t>Cache</a:t>
            </a:r>
            <a:r>
              <a:rPr lang="zh-CN" altLang="en-US" dirty="0"/>
              <a:t>的行号对应着是 </a:t>
            </a:r>
            <a:endParaRPr lang="en-US" altLang="zh-CN" dirty="0"/>
          </a:p>
          <a:p>
            <a:r>
              <a:rPr lang="en-US" altLang="zh-CN" dirty="0"/>
              <a:t>0 1</a:t>
            </a:r>
          </a:p>
          <a:p>
            <a:r>
              <a:rPr lang="en-US" altLang="zh-CN" dirty="0"/>
              <a:t>2 3</a:t>
            </a:r>
          </a:p>
          <a:p>
            <a:r>
              <a:rPr lang="en-US" altLang="zh-CN" dirty="0">
                <a:solidFill>
                  <a:srgbClr val="FF0000"/>
                </a:solidFill>
              </a:rPr>
              <a:t>4 5</a:t>
            </a:r>
          </a:p>
          <a:p>
            <a:r>
              <a:rPr lang="zh-CN" altLang="en-US" dirty="0"/>
              <a:t>表示的是 第 </a:t>
            </a:r>
            <a:r>
              <a:rPr lang="en-US" altLang="zh-CN" dirty="0"/>
              <a:t>4 </a:t>
            </a:r>
            <a:r>
              <a:rPr lang="zh-CN" altLang="en-US" dirty="0"/>
              <a:t>或者是 第</a:t>
            </a:r>
            <a:r>
              <a:rPr lang="en-US" altLang="zh-CN" dirty="0"/>
              <a:t>5</a:t>
            </a:r>
            <a:r>
              <a:rPr lang="zh-CN" altLang="en-US" dirty="0"/>
              <a:t>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8238952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问题</a:t>
            </a:r>
            <a:r>
              <a:rPr lang="en-US" altLang="zh-CN" dirty="0"/>
              <a:t>3</a:t>
            </a:r>
            <a:r>
              <a:rPr lang="zh-CN" altLang="en-US" dirty="0"/>
              <a:t>：以直接映射方式为例，简述访存过程</a:t>
            </a:r>
            <a:r>
              <a:rPr lang="en-US" altLang="zh-CN" dirty="0"/>
              <a:t>(</a:t>
            </a:r>
            <a:r>
              <a:rPr lang="zh-CN" altLang="en-US" dirty="0"/>
              <a:t>设方寸的地址位</a:t>
            </a:r>
            <a:r>
              <a:rPr lang="en-US" altLang="zh-CN" dirty="0"/>
              <a:t>0123456H)</a:t>
            </a:r>
          </a:p>
          <a:p>
            <a:r>
              <a:rPr lang="zh-CN" altLang="en-US" dirty="0"/>
              <a:t>‭</a:t>
            </a:r>
            <a:r>
              <a:rPr lang="en-US" altLang="zh-CN" dirty="0">
                <a:solidFill>
                  <a:srgbClr val="FF0000"/>
                </a:solidFill>
              </a:rPr>
              <a:t>0000 0001 0010 0011 010</a:t>
            </a:r>
            <a:r>
              <a:rPr lang="en-US" altLang="zh-CN" dirty="0"/>
              <a:t>0 01</a:t>
            </a:r>
            <a:r>
              <a:rPr lang="en-US" altLang="zh-CN" dirty="0">
                <a:solidFill>
                  <a:srgbClr val="FF0000"/>
                </a:solidFill>
              </a:rPr>
              <a:t>01</a:t>
            </a:r>
            <a:r>
              <a:rPr lang="en-US" altLang="zh-CN" dirty="0"/>
              <a:t> </a:t>
            </a:r>
            <a:r>
              <a:rPr lang="en-US" altLang="zh-CN" dirty="0">
                <a:solidFill>
                  <a:srgbClr val="FF0000"/>
                </a:solidFill>
              </a:rPr>
              <a:t>0110‬</a:t>
            </a:r>
          </a:p>
          <a:p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001 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表示块号 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01 0110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表示的是块内地址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首先根据块号差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Cache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中对应主存标记为，看是否相同。如果相同再看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Cache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行中转入有效位是否为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1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，如果是，则表示有效，访问命中，安快内地址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010110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独处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Cache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行所对应的单元送入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CPU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中，完成访存。</a:t>
            </a:r>
            <a:endParaRPr lang="en-US" altLang="zh-CN" dirty="0">
              <a:solidFill>
                <a:schemeClr val="accent6">
                  <a:lumMod val="50000"/>
                </a:schemeClr>
              </a:solidFill>
            </a:endParaRPr>
          </a:p>
          <a:p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否则，访问主存将数据存取送往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CPU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和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Cache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的对应块中，把主存的最高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19bit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存入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001TAG</a:t>
            </a:r>
            <a:r>
              <a:rPr lang="zh-CN" altLang="en-US" dirty="0">
                <a:solidFill>
                  <a:schemeClr val="accent6">
                    <a:lumMod val="50000"/>
                  </a:schemeClr>
                </a:solidFill>
              </a:rPr>
              <a:t>中，并将有效位设置为</a:t>
            </a:r>
            <a:r>
              <a:rPr lang="en-US" altLang="zh-CN" dirty="0">
                <a:solidFill>
                  <a:schemeClr val="accent6">
                    <a:lumMod val="50000"/>
                  </a:schemeClr>
                </a:solidFill>
              </a:rPr>
              <a:t>1.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31128730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某计算机的</a:t>
            </a:r>
            <a:r>
              <a:rPr lang="en-US" altLang="zh-CN" dirty="0"/>
              <a:t>Cache</a:t>
            </a:r>
            <a:r>
              <a:rPr lang="zh-CN" altLang="en-US" dirty="0"/>
              <a:t>共有</a:t>
            </a:r>
            <a:r>
              <a:rPr lang="en-US" altLang="zh-CN" dirty="0"/>
              <a:t>16</a:t>
            </a:r>
            <a:r>
              <a:rPr lang="zh-CN" altLang="en-US" dirty="0"/>
              <a:t>块，采用二路组相联映射方式</a:t>
            </a:r>
            <a:r>
              <a:rPr lang="en-US" altLang="zh-CN" dirty="0"/>
              <a:t>(</a:t>
            </a:r>
            <a:r>
              <a:rPr lang="zh-CN" altLang="en-US" dirty="0"/>
              <a:t>即每组两块</a:t>
            </a:r>
            <a:r>
              <a:rPr lang="en-US" altLang="zh-CN" dirty="0"/>
              <a:t>)</a:t>
            </a:r>
            <a:r>
              <a:rPr lang="zh-CN" altLang="en-US" dirty="0"/>
              <a:t>。每个主存快大小为</a:t>
            </a:r>
            <a:r>
              <a:rPr lang="en-US" altLang="zh-CN" dirty="0"/>
              <a:t>32</a:t>
            </a:r>
            <a:r>
              <a:rPr lang="zh-CN" altLang="en-US" dirty="0"/>
              <a:t>字节，按字节编织，主存</a:t>
            </a:r>
            <a:r>
              <a:rPr lang="en-US" altLang="zh-CN" dirty="0"/>
              <a:t>129</a:t>
            </a:r>
            <a:r>
              <a:rPr lang="zh-CN" altLang="en-US" dirty="0"/>
              <a:t>号单元所在主存块应装入到的</a:t>
            </a:r>
            <a:r>
              <a:rPr lang="en-US" altLang="zh-CN" dirty="0"/>
              <a:t>Cache</a:t>
            </a:r>
            <a:r>
              <a:rPr lang="zh-CN" altLang="en-US" dirty="0"/>
              <a:t>组号是</a:t>
            </a:r>
            <a:r>
              <a:rPr lang="en-US" altLang="zh-CN" dirty="0"/>
              <a:t>___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 2019 408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683348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强调地位：</a:t>
            </a:r>
            <a:r>
              <a:rPr kumimoji="0" lang="en-US" altLang="zh-CN" sz="1800" b="0" i="0" u="none" strike="noStrike" cap="none" spc="0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cpu</a:t>
            </a:r>
            <a:r>
              <a:rPr lang="zh-CN" altLang="en-US" dirty="0"/>
              <a:t>不和辅存发生关系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EF7CC90-0182-4617-82F0-3C5F55F37F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71496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60522357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二路组相联</a:t>
            </a:r>
            <a:r>
              <a:rPr lang="en-US" altLang="zh-CN" dirty="0"/>
              <a:t>[</a:t>
            </a:r>
            <a:r>
              <a:rPr lang="zh-CN" altLang="en-US" dirty="0"/>
              <a:t>主存字块标记： 组地址 ： 字块内地址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8</a:t>
            </a:r>
            <a:r>
              <a:rPr lang="zh-CN" altLang="en-US" dirty="0"/>
              <a:t>组 </a:t>
            </a:r>
            <a:r>
              <a:rPr lang="en-US" altLang="zh-CN" dirty="0"/>
              <a:t>XXX(2) </a:t>
            </a:r>
            <a:r>
              <a:rPr lang="zh-CN" altLang="en-US" dirty="0"/>
              <a:t>表示 组地址</a:t>
            </a:r>
            <a:endParaRPr lang="en-US" altLang="zh-CN" dirty="0"/>
          </a:p>
          <a:p>
            <a:r>
              <a:rPr lang="en-US" altLang="zh-CN" dirty="0"/>
              <a:t>32B 2^4  XXXX </a:t>
            </a:r>
            <a:r>
              <a:rPr lang="zh-CN" altLang="en-US" dirty="0"/>
              <a:t>表示块内地址</a:t>
            </a:r>
            <a:endParaRPr lang="en-US" altLang="zh-CN" dirty="0"/>
          </a:p>
          <a:p>
            <a:r>
              <a:rPr lang="en-US" altLang="zh-CN" dirty="0"/>
              <a:t>129 /</a:t>
            </a:r>
            <a:r>
              <a:rPr lang="zh-CN" altLang="en-US" dirty="0"/>
              <a:t> </a:t>
            </a:r>
            <a:r>
              <a:rPr lang="en-US" altLang="zh-CN" dirty="0"/>
              <a:t>32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zh-CN" altLang="en-US" dirty="0"/>
              <a:t>所以在第四组任意一个</a:t>
            </a:r>
            <a:r>
              <a:rPr lang="en-US" altLang="zh-CN" dirty="0"/>
              <a:t>cache</a:t>
            </a:r>
            <a:r>
              <a:rPr lang="zh-CN" altLang="en-US" dirty="0"/>
              <a:t>块中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9269937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假设某计算机按字编址，</a:t>
            </a:r>
            <a:r>
              <a:rPr lang="en-US" altLang="zh-CN" dirty="0"/>
              <a:t>Cache</a:t>
            </a:r>
            <a:r>
              <a:rPr lang="zh-CN" altLang="en-US" dirty="0"/>
              <a:t>有</a:t>
            </a:r>
            <a:r>
              <a:rPr lang="en-US" altLang="zh-CN" dirty="0"/>
              <a:t>4</a:t>
            </a:r>
            <a:r>
              <a:rPr lang="zh-CN" altLang="en-US" dirty="0"/>
              <a:t>个行，</a:t>
            </a:r>
            <a:r>
              <a:rPr lang="en-US" altLang="zh-CN" dirty="0"/>
              <a:t>Cache</a:t>
            </a:r>
            <a:r>
              <a:rPr lang="zh-CN" altLang="en-US" dirty="0"/>
              <a:t>和主存之间交换的块大小为</a:t>
            </a:r>
            <a:r>
              <a:rPr lang="en-US" altLang="zh-CN" dirty="0"/>
              <a:t>1</a:t>
            </a:r>
            <a:r>
              <a:rPr lang="zh-CN" altLang="en-US" dirty="0"/>
              <a:t>个字。若</a:t>
            </a:r>
            <a:r>
              <a:rPr lang="en-US" altLang="zh-CN" dirty="0"/>
              <a:t>Cache</a:t>
            </a:r>
            <a:r>
              <a:rPr lang="zh-CN" altLang="en-US" dirty="0"/>
              <a:t>的内容初始为空，采用</a:t>
            </a:r>
            <a:r>
              <a:rPr lang="en-US" altLang="zh-CN" dirty="0"/>
              <a:t>2</a:t>
            </a:r>
            <a:r>
              <a:rPr lang="zh-CN" altLang="en-US" dirty="0"/>
              <a:t>路组相联映射方式和</a:t>
            </a:r>
            <a:r>
              <a:rPr lang="en-US" altLang="zh-CN" dirty="0"/>
              <a:t>LRU</a:t>
            </a:r>
            <a:r>
              <a:rPr lang="zh-CN" altLang="en-US" dirty="0"/>
              <a:t>替换策略。访问的主存地址一次为</a:t>
            </a:r>
            <a:r>
              <a:rPr lang="en-US" altLang="zh-CN" dirty="0"/>
              <a:t>0,4,8,2,0,6,8,6,4,8</a:t>
            </a:r>
            <a:r>
              <a:rPr lang="zh-CN" altLang="en-US" dirty="0"/>
              <a:t>时，命中</a:t>
            </a:r>
            <a:r>
              <a:rPr lang="en-US" altLang="zh-CN" dirty="0"/>
              <a:t>Cache</a:t>
            </a:r>
            <a:r>
              <a:rPr lang="zh-CN" altLang="en-US" dirty="0"/>
              <a:t>的次数是</a:t>
            </a:r>
            <a:r>
              <a:rPr lang="en-US" altLang="zh-CN" dirty="0"/>
              <a:t>_______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 2012 408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0014918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二路组相联</a:t>
            </a:r>
            <a:r>
              <a:rPr lang="en-US" altLang="zh-CN" dirty="0"/>
              <a:t>[</a:t>
            </a:r>
            <a:r>
              <a:rPr lang="zh-CN" altLang="en-US" dirty="0"/>
              <a:t>主存字块标记： 组地址 ： 字块内地址</a:t>
            </a:r>
            <a:r>
              <a:rPr lang="en-US" altLang="zh-CN" dirty="0"/>
              <a:t>]</a:t>
            </a:r>
          </a:p>
          <a:p>
            <a:r>
              <a:rPr lang="en-US" altLang="zh-CN" dirty="0"/>
              <a:t>LRU</a:t>
            </a:r>
            <a:r>
              <a:rPr lang="zh-CN" altLang="en-US" dirty="0"/>
              <a:t>策略 近期最少使用策略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0,4,8,2,0,6,8,6,4,8</a:t>
            </a:r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7B6D72DA-8176-4B6B-9188-F61EDE4ACA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563224"/>
              </p:ext>
            </p:extLst>
          </p:nvPr>
        </p:nvGraphicFramePr>
        <p:xfrm>
          <a:off x="635000" y="2548466"/>
          <a:ext cx="8128000" cy="14833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064000">
                  <a:extLst>
                    <a:ext uri="{9D8B030D-6E8A-4147-A177-3AD203B41FA5}">
                      <a16:colId xmlns:a16="http://schemas.microsoft.com/office/drawing/2014/main" val="1936862411"/>
                    </a:ext>
                  </a:extLst>
                </a:gridCol>
                <a:gridCol w="4064000">
                  <a:extLst>
                    <a:ext uri="{9D8B030D-6E8A-4147-A177-3AD203B41FA5}">
                      <a16:colId xmlns:a16="http://schemas.microsoft.com/office/drawing/2014/main" val="84120423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0 </a:t>
                      </a:r>
                      <a:r>
                        <a:rPr lang="zh-CN" altLang="en-US" dirty="0"/>
                        <a:t>存入</a:t>
                      </a:r>
                      <a:r>
                        <a:rPr lang="en-US" altLang="zh-CN" dirty="0"/>
                        <a:t>0  </a:t>
                      </a:r>
                      <a:r>
                        <a:rPr lang="zh-CN" altLang="en-US" dirty="0"/>
                        <a:t>存入</a:t>
                      </a:r>
                      <a:r>
                        <a:rPr lang="en-US" altLang="zh-CN" dirty="0"/>
                        <a:t>8 </a:t>
                      </a:r>
                      <a:r>
                        <a:rPr lang="zh-CN" altLang="en-US" dirty="0"/>
                        <a:t>命中</a:t>
                      </a:r>
                      <a:r>
                        <a:rPr lang="en-US" altLang="zh-CN" dirty="0"/>
                        <a:t>8 </a:t>
                      </a:r>
                      <a:r>
                        <a:rPr lang="zh-CN" altLang="en-US" dirty="0"/>
                        <a:t>命中</a:t>
                      </a:r>
                      <a:r>
                        <a:rPr lang="en-US" altLang="zh-CN" dirty="0"/>
                        <a:t>8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1</a:t>
                      </a:r>
                      <a:r>
                        <a:rPr lang="zh-CN" altLang="en-US" dirty="0"/>
                        <a:t>存入</a:t>
                      </a:r>
                      <a:r>
                        <a:rPr lang="en-US" altLang="zh-CN" dirty="0"/>
                        <a:t>4 </a:t>
                      </a:r>
                      <a:r>
                        <a:rPr lang="zh-CN" altLang="en-US" dirty="0"/>
                        <a:t>存入</a:t>
                      </a:r>
                      <a:r>
                        <a:rPr lang="en-US" altLang="zh-CN" dirty="0"/>
                        <a:t>0 </a:t>
                      </a:r>
                      <a:r>
                        <a:rPr lang="zh-CN" altLang="en-US" dirty="0"/>
                        <a:t>存入</a:t>
                      </a:r>
                      <a:r>
                        <a:rPr lang="en-US" altLang="zh-CN" dirty="0"/>
                        <a:t>4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790319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3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92037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4 </a:t>
                      </a:r>
                      <a:r>
                        <a:rPr lang="zh-CN" altLang="en-US" dirty="0"/>
                        <a:t>存入 </a:t>
                      </a:r>
                      <a:r>
                        <a:rPr lang="en-US" altLang="zh-CN" dirty="0"/>
                        <a:t>2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5 </a:t>
                      </a:r>
                      <a:r>
                        <a:rPr lang="zh-CN" altLang="en-US" dirty="0"/>
                        <a:t>存入</a:t>
                      </a:r>
                      <a:r>
                        <a:rPr lang="en-US" altLang="zh-CN" dirty="0"/>
                        <a:t>6 </a:t>
                      </a:r>
                      <a:r>
                        <a:rPr lang="zh-CN" altLang="en-US" dirty="0"/>
                        <a:t>命中</a:t>
                      </a:r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023641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6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CN" dirty="0"/>
                        <a:t>7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4961772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521377303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段表页表的题</a:t>
            </a:r>
            <a:r>
              <a:rPr lang="en-US" altLang="zh-CN" dirty="0"/>
              <a:t>TLB</a:t>
            </a:r>
            <a:r>
              <a:rPr lang="zh-CN" altLang="en-US" dirty="0"/>
              <a:t>相关的题待操作系统讲完再讲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0747159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TIPS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267486-FB93-4D59-B58E-440F90699A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294"/>
            <a:ext cx="10506269" cy="555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106792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6B91F27-8EBB-40D2-BFB2-F7D1A72CF0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014"/>
            <a:ext cx="9528178" cy="5361171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28178" y="1231014"/>
            <a:ext cx="2086880" cy="5004686"/>
          </a:xfrm>
        </p:spPr>
        <p:txBody>
          <a:bodyPr/>
          <a:lstStyle/>
          <a:p>
            <a:r>
              <a:rPr lang="zh-CN" altLang="en-US" dirty="0"/>
              <a:t>标记： 虚页号</a:t>
            </a:r>
            <a:endParaRPr lang="en-US" altLang="zh-CN" dirty="0"/>
          </a:p>
          <a:p>
            <a:r>
              <a:rPr lang="zh-CN" altLang="en-US" dirty="0"/>
              <a:t>页框号</a:t>
            </a:r>
            <a:r>
              <a:rPr lang="en-US" altLang="zh-CN" dirty="0"/>
              <a:t>:</a:t>
            </a:r>
            <a:r>
              <a:rPr lang="zh-CN" altLang="en-US" dirty="0"/>
              <a:t>实页号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TIPS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83263786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7FDFD02-69BF-4F63-92F6-C0FBFDBF896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C87B9B9-F08B-4538-9DA5-554B43ABA0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TIPS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4241FA-1F22-4225-85B6-31C16DD7CF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48946"/>
            <a:ext cx="10375752" cy="5807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4595557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强调</a:t>
            </a:r>
            <a:r>
              <a:rPr lang="en-US" altLang="zh-CN" dirty="0"/>
              <a:t>Cache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4A376F-3BB8-46DC-9020-6A526865B0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0536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3020789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现在一般的内存条是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DDR4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152EB4E-98EB-469C-B840-8D987C04C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0747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836848665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简单介绍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84748BA-982E-4CFE-B9D9-25387F680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7129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7877391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AR</a:t>
            </a:r>
            <a:r>
              <a:rPr lang="zh-CN" altLang="en-US" dirty="0"/>
              <a:t>和</a:t>
            </a:r>
            <a:r>
              <a:rPr lang="en-US" altLang="zh-CN" dirty="0"/>
              <a:t>DR</a:t>
            </a:r>
            <a:r>
              <a:rPr lang="zh-CN" altLang="en-US" dirty="0"/>
              <a:t>，下节介绍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FBCE7DB-6621-4725-9892-3F0004468C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695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53629918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7D4EB5-8273-439C-93DA-A20E9C2743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1464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494886052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和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BAC4525-1592-49B6-A8CB-F48006BB3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2629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96872484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MAR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和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MDR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对应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CPU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上的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AR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和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DR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160BDB3-D03F-4AF8-9E16-490A00DF2B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062" y="0"/>
            <a:ext cx="916772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19011581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注意相关概念性问题，选择题可能会出。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5AF6D80-1E6D-455F-9CA9-3A6E99C633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0763092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注意和后面的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DRAM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对应，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DRAM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要刷新，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SRAM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不用刷新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EE7BDBB-0848-48E5-B4F4-B673AB250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0476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3718775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简单过，不会考。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3788EC7-1F19-4344-9B39-464EE77846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31082" y="0"/>
            <a:ext cx="9193743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29509578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45429DE-EEBE-456A-9B57-A7767F84C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65545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AB93C615-F2D5-4574-8624-93299AAB5820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简单过，不会考。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66192690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简单了解地址译码器：通过门牌号真正找到你的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”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家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”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81B90C-0FCD-41AC-8CB7-ED76EFFB82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0547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5430157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线性译码方式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26A7EA8-F765-431F-807F-FAB0FB841D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5256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973866217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一维地址译码方式</a:t>
            </a:r>
            <a:r>
              <a:rPr lang="en-US" altLang="zh-CN" dirty="0"/>
              <a:t>: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简而言之：就是类似于</a:t>
            </a:r>
            <a:r>
              <a:rPr lang="en-US" altLang="zh-CN" dirty="0"/>
              <a:t>3-8</a:t>
            </a:r>
            <a:r>
              <a:rPr lang="zh-CN" altLang="en-US" dirty="0"/>
              <a:t>译码器比如</a:t>
            </a:r>
            <a:r>
              <a:rPr lang="en-US" altLang="zh-CN" dirty="0"/>
              <a:t>3</a:t>
            </a:r>
            <a:r>
              <a:rPr lang="zh-CN" altLang="en-US" dirty="0"/>
              <a:t>个地址线控制着</a:t>
            </a:r>
            <a:r>
              <a:rPr lang="en-US" altLang="zh-CN" dirty="0"/>
              <a:t>8</a:t>
            </a:r>
            <a:r>
              <a:rPr lang="zh-CN" altLang="en-US" dirty="0"/>
              <a:t>个的地址。</a:t>
            </a:r>
            <a:r>
              <a:rPr lang="en-US" altLang="zh-CN" dirty="0"/>
              <a:t>2^n</a:t>
            </a:r>
            <a:r>
              <a:rPr lang="zh-CN" altLang="en-US" dirty="0"/>
              <a:t>个地址。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71FF699-D4BA-4875-B9AE-DEF186A98C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487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187322497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每个黄色矩阵只能选中一个位，需要多个。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11F2E6E-EC3A-4C95-99FE-B6AC047A1B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5204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17213446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5746EC-A6AE-49A1-B2DB-A8195CC01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54353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A0483DA6-377D-4138-BD1F-20CDD984CD62}"/>
              </a:ext>
            </a:extLst>
          </p:cNvPr>
          <p:cNvSpPr txBox="1"/>
          <p:nvPr/>
        </p:nvSpPr>
        <p:spPr>
          <a:xfrm>
            <a:off x="9209313" y="1679511"/>
            <a:ext cx="2808515" cy="341631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RAM</a:t>
            </a:r>
            <a:r>
              <a:rPr lang="zh-CN" altLang="en-US" dirty="0"/>
              <a:t> </a:t>
            </a:r>
            <a:r>
              <a:rPr lang="en-US" altLang="zh-CN" dirty="0"/>
              <a:t>Random Access Memory</a:t>
            </a:r>
          </a:p>
          <a:p>
            <a:r>
              <a:rPr lang="zh-CN" altLang="en-US" dirty="0"/>
              <a:t>随机存取存储器 </a:t>
            </a:r>
            <a:endParaRPr lang="en-US" altLang="zh-CN" dirty="0"/>
          </a:p>
          <a:p>
            <a:r>
              <a:rPr lang="zh-CN" altLang="en-US" dirty="0"/>
              <a:t>它与</a:t>
            </a:r>
            <a:r>
              <a:rPr lang="en-US" altLang="zh-CN" dirty="0"/>
              <a:t>ROM</a:t>
            </a:r>
            <a:r>
              <a:rPr lang="zh-CN" altLang="en-US" dirty="0"/>
              <a:t>的最大区别是数据的易失性，即一旦断电所存储的数据将随之丢失。</a:t>
            </a:r>
            <a:endParaRPr lang="en-US" altLang="zh-CN" dirty="0"/>
          </a:p>
          <a:p>
            <a:r>
              <a:rPr lang="en-US" altLang="zh-CN" dirty="0"/>
              <a:t>RAM</a:t>
            </a:r>
            <a:r>
              <a:rPr lang="zh-CN" altLang="en-US" dirty="0"/>
              <a:t>就是内存。</a:t>
            </a:r>
            <a:endParaRPr lang="en-US" altLang="zh-CN" dirty="0"/>
          </a:p>
          <a:p>
            <a:r>
              <a:rPr lang="en-US" altLang="zh-CN" dirty="0"/>
              <a:t>------------------------------------</a:t>
            </a:r>
          </a:p>
          <a:p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ROM </a:t>
            </a:r>
            <a:r>
              <a:rPr lang="en-US" altLang="zh-CN" dirty="0"/>
              <a:t>Read-Only Memory</a:t>
            </a:r>
          </a:p>
          <a:p>
            <a:r>
              <a:rPr lang="zh-CN" altLang="en-US" dirty="0"/>
              <a:t>其资料内容在写入后就不能更改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453285879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分开行地址和列地址，但是他们单个的构成还是简单的类似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3-8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译码器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7F4A3F5-492A-4679-BE6B-1B427BA50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665"/>
            <a:ext cx="904590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97823270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注意这个是字选方式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9F5222A-D3BC-4AA0-919E-93378859C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5908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758671837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B89FC34-2CBC-4235-99AF-6B799E222F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26812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875888746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B5D220A3-B4D1-42A4-BFDF-C1F7B4A5A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2629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5976521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2642E55-F870-4C6E-A5A8-7256DAE5EA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22495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78550264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8A9C5C-F0D3-4B1C-BC2A-D6B3748D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7160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6087283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2F34035-627A-442B-A9F6-E337DC7B5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304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81172750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9114A9-B4DB-4DE6-AA65-2C483D63AC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2774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54529204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DRAM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比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SRAM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重要的多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161638-EED9-438B-9A60-7F21D7826E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0312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721193927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31CE255-1E1D-4CF6-9F0D-C41FA5DCB5D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71991" y="1676442"/>
            <a:ext cx="2677887" cy="4648200"/>
          </a:xfrm>
        </p:spPr>
        <p:txBody>
          <a:bodyPr/>
          <a:lstStyle/>
          <a:p>
            <a:r>
              <a:rPr lang="zh-CN" altLang="en-US" dirty="0"/>
              <a:t>简单了解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A954E2B-6ECD-4064-8113-D6202F5C10C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CA082C-115F-49EC-ABB1-3F42245DFE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42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5820821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D2B5614-6919-4224-9A31-911EE5992A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43867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EA5D99DC-9E89-4417-84F1-5CE5DF08257D}"/>
              </a:ext>
            </a:extLst>
          </p:cNvPr>
          <p:cNvSpPr txBox="1"/>
          <p:nvPr/>
        </p:nvSpPr>
        <p:spPr>
          <a:xfrm>
            <a:off x="9218645" y="1548882"/>
            <a:ext cx="2733869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关键：相联存储器 </a:t>
            </a:r>
            <a:r>
              <a:rPr lang="en-US" altLang="zh-CN" dirty="0"/>
              <a:t>(</a:t>
            </a:r>
            <a:r>
              <a:rPr lang="zh-CN" altLang="en-US" dirty="0"/>
              <a:t>会考到</a:t>
            </a:r>
            <a:r>
              <a:rPr lang="en-US" altLang="zh-CN" dirty="0"/>
              <a:t>)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89162197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13EF1F3-0428-4424-8597-6DABA0F291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51963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54036CB5-808E-4FA8-AB2C-CC67FE936834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对应下一章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看</a:t>
            </a:r>
          </a:p>
        </p:txBody>
      </p:sp>
    </p:spTree>
    <p:extLst>
      <p:ext uri="{BB962C8B-B14F-4D97-AF65-F5344CB8AC3E}">
        <p14:creationId xmlns:p14="http://schemas.microsoft.com/office/powerpoint/2010/main" val="1948337058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5DAC8231-05F9-4ED4-AEB8-87418668A194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对应下一章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D037C1E-65F8-4EDB-9AEE-D7464E9C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4665"/>
            <a:ext cx="91215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700080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81DBA-69E2-4125-8241-4602F5F1C7AD}"/>
              </a:ext>
            </a:extLst>
          </p:cNvPr>
          <p:cNvSpPr txBox="1"/>
          <p:nvPr/>
        </p:nvSpPr>
        <p:spPr>
          <a:xfrm>
            <a:off x="9109098" y="1427584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关键地址复用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2AAE26-6D3F-443A-8030-8BCC9050F1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9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1920360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刷新很重要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985168-16D6-49CC-8945-DBF23EE1AD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0" y="0"/>
            <a:ext cx="9069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710602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81DBA-69E2-4125-8241-4602F5F1C7AD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三种刷新方式选择题可能会考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30FF070-7F48-4E7F-949B-93029DD295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971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0130889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死时间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B71BD1F-9998-431D-9287-496B64D6E8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684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938752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81DBA-69E2-4125-8241-4602F5F1C7AD}"/>
              </a:ext>
            </a:extLst>
          </p:cNvPr>
          <p:cNvSpPr txBox="1"/>
          <p:nvPr/>
        </p:nvSpPr>
        <p:spPr>
          <a:xfrm>
            <a:off x="9209315" y="1380931"/>
            <a:ext cx="3141306" cy="147732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存储周期为什么是存储器存储周期的两倍？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因为有两个子周期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一个子周期进行访问存储器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一个子周期进行刷新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78C11D3-97CA-4537-952B-0BA40C1A8F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1294330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CD0F88A-D954-46E8-8550-F1734EE3F7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34669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048C8CD-6F43-4854-A72A-DC09765C1901}"/>
              </a:ext>
            </a:extLst>
          </p:cNvPr>
          <p:cNvSpPr txBox="1"/>
          <p:nvPr/>
        </p:nvSpPr>
        <p:spPr>
          <a:xfrm>
            <a:off x="9050694" y="1315616"/>
            <a:ext cx="3125281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异步式刷新是最优的方式。</a:t>
            </a:r>
          </a:p>
        </p:txBody>
      </p:sp>
    </p:spTree>
    <p:extLst>
      <p:ext uri="{BB962C8B-B14F-4D97-AF65-F5344CB8AC3E}">
        <p14:creationId xmlns:p14="http://schemas.microsoft.com/office/powerpoint/2010/main" val="131233211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81DBA-69E2-4125-8241-4602F5F1C7AD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D2C9C165-CA9D-4D7A-A378-6D88A0E6FE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3696437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5AA1AC1-D763-4563-AE67-22989DF228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918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632765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F62E42D-E8CF-43AE-A8D7-E53D8DFAD7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27041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95725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0A8FA9B-9049-4C0F-990E-66B4349A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6582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98949D0F-FF32-4EED-BDAC-278C76BC8DCC}"/>
              </a:ext>
            </a:extLst>
          </p:cNvPr>
          <p:cNvSpPr txBox="1"/>
          <p:nvPr/>
        </p:nvSpPr>
        <p:spPr>
          <a:xfrm>
            <a:off x="9096582" y="1660849"/>
            <a:ext cx="3095418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简单过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392858991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重点每次一道大题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7E1A2EC-F713-46F4-A7AD-4344B8B43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85" y="0"/>
            <a:ext cx="90395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953870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81DBA-69E2-4125-8241-4602F5F1C7AD}"/>
              </a:ext>
            </a:extLst>
          </p:cNvPr>
          <p:cNvSpPr txBox="1"/>
          <p:nvPr/>
        </p:nvSpPr>
        <p:spPr>
          <a:xfrm>
            <a:off x="9050694" y="1380931"/>
            <a:ext cx="3141306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三种对于存储器扩展的方式很重要，每年必出的一道题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D7A8B66-6B90-48D7-B933-B53761E290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733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910941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分成高位和低位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E4AB822-1901-4748-AF92-BADCA47541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8" y="0"/>
            <a:ext cx="90374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267913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81DBA-69E2-4125-8241-4602F5F1C7AD}"/>
              </a:ext>
            </a:extLst>
          </p:cNvPr>
          <p:cNvSpPr txBox="1"/>
          <p:nvPr/>
        </p:nvSpPr>
        <p:spPr>
          <a:xfrm>
            <a:off x="9050694" y="1380931"/>
            <a:ext cx="3141306" cy="1200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位扩展：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地址同时选中两个芯片的地址位，同时读取每个芯片的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4bit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组成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8bit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放入数据总线上。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8BEF7EC-72EF-4D3D-8CFE-0BB5771E41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476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146539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358604" y="1446246"/>
            <a:ext cx="3141306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BEB8E2D-67E9-40B3-8398-3D0D78C1F4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49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106871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81DBA-69E2-4125-8241-4602F5F1C7AD}"/>
              </a:ext>
            </a:extLst>
          </p:cNvPr>
          <p:cNvSpPr txBox="1"/>
          <p:nvPr/>
        </p:nvSpPr>
        <p:spPr>
          <a:xfrm>
            <a:off x="9154753" y="1306287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字扩展增加了地址的数量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4CD3881-FA2B-44EC-9DFA-A29EA1EFF2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47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002457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171992" y="139026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7269BE-3005-422A-8390-11F7AD418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692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032116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81DBA-69E2-4125-8241-4602F5F1C7AD}"/>
              </a:ext>
            </a:extLst>
          </p:cNvPr>
          <p:cNvSpPr txBox="1"/>
          <p:nvPr/>
        </p:nvSpPr>
        <p:spPr>
          <a:xfrm>
            <a:off x="9050694" y="1380931"/>
            <a:ext cx="3141306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第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11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位作为芯片选择线，选择第一片还是第二片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1030831-DE05-423A-ADE3-03810ED69B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845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5397271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9983AD7-7D6D-4E36-9C79-7BDB30534F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520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3045776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8B6FF5B-B7CC-41D0-8BA1-FAD4128897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69223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D99BCB76-A9FB-4D99-A38C-392CF998C292}"/>
              </a:ext>
            </a:extLst>
          </p:cNvPr>
          <p:cNvSpPr txBox="1"/>
          <p:nvPr/>
        </p:nvSpPr>
        <p:spPr>
          <a:xfrm>
            <a:off x="9255967" y="1427584"/>
            <a:ext cx="2612572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CPU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正常情况下不会访问外存 </a:t>
            </a:r>
            <a:r>
              <a:rPr lang="en-US" altLang="zh-CN" dirty="0"/>
              <a:t>[</a:t>
            </a:r>
            <a:r>
              <a:rPr lang="zh-CN" altLang="en-US" dirty="0"/>
              <a:t>除非题目有相关说明</a:t>
            </a:r>
            <a:r>
              <a:rPr lang="en-US" altLang="zh-CN" dirty="0"/>
              <a:t>]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77006794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D981DBA-69E2-4125-8241-4602F5F1C7AD}"/>
              </a:ext>
            </a:extLst>
          </p:cNvPr>
          <p:cNvSpPr txBox="1"/>
          <p:nvPr/>
        </p:nvSpPr>
        <p:spPr>
          <a:xfrm>
            <a:off x="9050694" y="1380931"/>
            <a:ext cx="3141306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基本方法先进行位扩展再进行字扩展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226D8D7-5620-4599-A5BE-E099D0F2B2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435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214956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步骤是关键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2953228-68E3-44B6-8CBA-B1B3E561E4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59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978730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例题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E1A021A-2ACC-4719-8083-37713DC802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221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027254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答案第一步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790770" y="1691174"/>
            <a:ext cx="11874759" cy="452431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写出地址范围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最小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8k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， 系统程序区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ROM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， 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CPU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地址线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16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位，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2^13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共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13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位地址线收到影响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8k 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{</a:t>
            </a:r>
            <a:r>
              <a:rPr lang="en-US" altLang="zh-CN" dirty="0">
                <a:solidFill>
                  <a:srgbClr val="FF0000"/>
                </a:solidFill>
              </a:rPr>
              <a:t>000</a:t>
            </a:r>
            <a:r>
              <a:rPr lang="en-US" altLang="zh-CN" dirty="0"/>
              <a:t>0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0000 0000 0000 }</a:t>
            </a: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{</a:t>
            </a:r>
            <a:r>
              <a:rPr lang="en-US" altLang="zh-CN" dirty="0">
                <a:solidFill>
                  <a:srgbClr val="FF0000"/>
                </a:solidFill>
              </a:rPr>
              <a:t>000</a:t>
            </a:r>
            <a:r>
              <a:rPr lang="en-US" altLang="zh-CN" dirty="0"/>
              <a:t>1 1111 1111 1111 } </a:t>
            </a:r>
            <a:r>
              <a:rPr lang="zh-CN" altLang="en-US" dirty="0"/>
              <a:t>红色为控制线  当</a:t>
            </a:r>
            <a:r>
              <a:rPr lang="en-US" altLang="zh-CN" dirty="0"/>
              <a:t>3-8</a:t>
            </a:r>
            <a:r>
              <a:rPr lang="zh-CN" altLang="en-US" dirty="0"/>
              <a:t>译码器是</a:t>
            </a:r>
            <a:r>
              <a:rPr lang="en-US" altLang="zh-CN" dirty="0"/>
              <a:t>0 </a:t>
            </a:r>
            <a:r>
              <a:rPr lang="zh-CN" altLang="en-US" dirty="0"/>
              <a:t>的时候选中第一个芯片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dirty="0"/>
              <a:t>16k RAM 2^14</a:t>
            </a:r>
            <a:r>
              <a:rPr lang="zh-CN" altLang="en-US" dirty="0"/>
              <a:t>位 共</a:t>
            </a:r>
            <a:r>
              <a:rPr lang="en-US" altLang="zh-CN" dirty="0"/>
              <a:t>14</a:t>
            </a:r>
            <a:r>
              <a:rPr lang="zh-CN" altLang="en-US" dirty="0"/>
              <a:t>位收到影响</a:t>
            </a:r>
            <a:endParaRPr lang="en-US" altLang="zh-CN" dirty="0"/>
          </a:p>
          <a:p>
            <a:r>
              <a:rPr lang="en-US" altLang="zh-CN" dirty="0"/>
              <a:t>{</a:t>
            </a:r>
            <a:r>
              <a:rPr lang="en-US" altLang="zh-CN" dirty="0">
                <a:solidFill>
                  <a:srgbClr val="FF0000"/>
                </a:solidFill>
              </a:rPr>
              <a:t>001</a:t>
            </a:r>
            <a:r>
              <a:rPr lang="en-US" altLang="zh-CN" dirty="0"/>
              <a:t>0</a:t>
            </a:r>
            <a:r>
              <a:rPr lang="en-US" altLang="zh-CN" dirty="0">
                <a:solidFill>
                  <a:srgbClr val="FF0000"/>
                </a:solidFill>
              </a:rPr>
              <a:t> </a:t>
            </a:r>
            <a:r>
              <a:rPr lang="en-US" altLang="zh-CN" dirty="0"/>
              <a:t>0000 0000 0000}  </a:t>
            </a:r>
            <a:r>
              <a:rPr lang="zh-CN" altLang="en-US" dirty="0"/>
              <a:t>当</a:t>
            </a:r>
            <a:r>
              <a:rPr lang="en-US" altLang="zh-CN" dirty="0"/>
              <a:t>3-8</a:t>
            </a:r>
            <a:r>
              <a:rPr lang="zh-CN" altLang="en-US" dirty="0"/>
              <a:t>译码器是</a:t>
            </a:r>
            <a:r>
              <a:rPr lang="en-US" altLang="zh-CN" dirty="0"/>
              <a:t>1 </a:t>
            </a:r>
            <a:r>
              <a:rPr lang="zh-CN" altLang="en-US" dirty="0"/>
              <a:t>的时候选中第二个芯片</a:t>
            </a:r>
            <a:endParaRPr lang="en-US" altLang="zh-CN" dirty="0"/>
          </a:p>
          <a:p>
            <a:r>
              <a:rPr lang="en-US" altLang="zh-CN" dirty="0"/>
              <a:t>{</a:t>
            </a:r>
            <a:r>
              <a:rPr lang="en-US" altLang="zh-CN" dirty="0">
                <a:solidFill>
                  <a:srgbClr val="FF0000"/>
                </a:solidFill>
              </a:rPr>
              <a:t>001</a:t>
            </a:r>
            <a:r>
              <a:rPr lang="en-US" altLang="zh-CN" dirty="0"/>
              <a:t>1 1111 1111 1111 }</a:t>
            </a:r>
          </a:p>
          <a:p>
            <a:endParaRPr lang="en-US" altLang="zh-CN" dirty="0"/>
          </a:p>
          <a:p>
            <a:r>
              <a:rPr lang="en-US" altLang="zh-CN" dirty="0"/>
              <a:t>{</a:t>
            </a:r>
            <a:r>
              <a:rPr lang="en-US" altLang="zh-CN" dirty="0">
                <a:solidFill>
                  <a:srgbClr val="FF0000"/>
                </a:solidFill>
              </a:rPr>
              <a:t>010</a:t>
            </a:r>
            <a:r>
              <a:rPr lang="en-US" altLang="zh-CN" dirty="0"/>
              <a:t>0 0000 0000 0000}     </a:t>
            </a:r>
            <a:r>
              <a:rPr lang="zh-CN" altLang="en-US" dirty="0"/>
              <a:t>当</a:t>
            </a:r>
            <a:r>
              <a:rPr lang="en-US" altLang="zh-CN" dirty="0"/>
              <a:t>3-8</a:t>
            </a:r>
            <a:r>
              <a:rPr lang="zh-CN" altLang="en-US" dirty="0"/>
              <a:t>译码器是</a:t>
            </a:r>
            <a:r>
              <a:rPr lang="en-US" altLang="zh-CN" dirty="0"/>
              <a:t>2 </a:t>
            </a:r>
            <a:r>
              <a:rPr lang="zh-CN" altLang="en-US" dirty="0"/>
              <a:t>的时候选中第三个芯片</a:t>
            </a:r>
            <a:endParaRPr lang="en-US" altLang="zh-CN" dirty="0"/>
          </a:p>
          <a:p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{</a:t>
            </a:r>
            <a:r>
              <a:rPr lang="en-US" altLang="zh-CN" dirty="0">
                <a:solidFill>
                  <a:srgbClr val="FF0000"/>
                </a:solidFill>
              </a:rPr>
              <a:t>010</a:t>
            </a:r>
            <a:r>
              <a:rPr lang="en-US" altLang="zh-CN" dirty="0"/>
              <a:t>1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1111 1111 1111}</a:t>
            </a:r>
          </a:p>
          <a:p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最大</a:t>
            </a:r>
            <a:r>
              <a:rPr lang="en-US" altLang="zh-CN" dirty="0"/>
              <a:t>4k ROM 2^12 </a:t>
            </a:r>
            <a:r>
              <a:rPr lang="zh-CN" altLang="en-US" dirty="0"/>
              <a:t>共</a:t>
            </a:r>
            <a:r>
              <a:rPr lang="en-US" altLang="zh-CN" dirty="0"/>
              <a:t>12</a:t>
            </a:r>
            <a:r>
              <a:rPr lang="zh-CN" altLang="en-US" dirty="0"/>
              <a:t>位收到影响</a:t>
            </a:r>
            <a:endParaRPr lang="en-US" altLang="zh-CN" dirty="0"/>
          </a:p>
          <a:p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最大地址 </a:t>
            </a:r>
            <a:r>
              <a:rPr lang="en-US" altLang="zh-CN" dirty="0">
                <a:solidFill>
                  <a:srgbClr val="FF0000"/>
                </a:solidFill>
              </a:rPr>
              <a:t>111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1 1111 1111 1111 </a:t>
            </a:r>
            <a:r>
              <a:rPr lang="zh-CN" altLang="en-US" dirty="0"/>
              <a:t>当</a:t>
            </a:r>
            <a:r>
              <a:rPr lang="en-US" altLang="zh-CN" dirty="0"/>
              <a:t>3-8</a:t>
            </a:r>
            <a:r>
              <a:rPr lang="zh-CN" altLang="en-US" dirty="0"/>
              <a:t>译码器是</a:t>
            </a:r>
            <a:r>
              <a:rPr lang="en-US" altLang="zh-CN" dirty="0"/>
              <a:t>7 </a:t>
            </a:r>
            <a:r>
              <a:rPr lang="zh-CN" altLang="en-US" dirty="0"/>
              <a:t>的时候，且</a:t>
            </a:r>
            <a:r>
              <a:rPr lang="en-US" altLang="zh-CN" dirty="0"/>
              <a:t>A12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的时候选中第四个芯片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最小地址 </a:t>
            </a:r>
            <a:r>
              <a:rPr lang="en-US" altLang="zh-CN" dirty="0">
                <a:solidFill>
                  <a:srgbClr val="FF0000"/>
                </a:solidFill>
              </a:rPr>
              <a:t>111</a:t>
            </a:r>
            <a:r>
              <a:rPr lang="en-US" altLang="zh-CN" dirty="0"/>
              <a:t>1 0000 0000 0000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98449580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CAD08B8-79DD-4B94-9DA3-D5C0B12F2B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9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606381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对应下一章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11787BE-8B9E-4CA6-A5D9-8D9AF5A885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977399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304694" y="14317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测试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F9BD852-FBBB-4E1A-8BF5-DD7647C73D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92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3268803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A2B6B0C-0F54-4F00-8FDF-232A08EC4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8981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2FF0B45-2C37-4EF8-8275-50CC607D03F1}"/>
              </a:ext>
            </a:extLst>
          </p:cNvPr>
          <p:cNvSpPr txBox="1"/>
          <p:nvPr/>
        </p:nvSpPr>
        <p:spPr>
          <a:xfrm>
            <a:off x="9138981" y="1402080"/>
            <a:ext cx="3053019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问：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3-8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译码器中间的省略号里面有没有连线？？</a:t>
            </a:r>
          </a:p>
        </p:txBody>
      </p:sp>
    </p:spTree>
    <p:extLst>
      <p:ext uri="{BB962C8B-B14F-4D97-AF65-F5344CB8AC3E}">
        <p14:creationId xmlns:p14="http://schemas.microsoft.com/office/powerpoint/2010/main" val="2845276558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难度大的话也会考到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F7A5499-00CE-4672-AAE7-9B8503B56C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1012" y="0"/>
            <a:ext cx="9091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5366129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274214" y="139109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简单过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9BABDAA-01F7-462A-9D50-963EE2E6E2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148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8516850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139CFCD-A9E9-4BB9-8221-DD4B53CA28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92629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2001010C-3BCD-485B-A2DF-7AF123A455D6}"/>
              </a:ext>
            </a:extLst>
          </p:cNvPr>
          <p:cNvSpPr txBox="1"/>
          <p:nvPr/>
        </p:nvSpPr>
        <p:spPr>
          <a:xfrm>
            <a:off x="9162661" y="1754155"/>
            <a:ext cx="294847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强调地位：现代计算机中，主存处于全机的中心地位。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46312777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加速了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CPU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对于存储器的读取。如果是双核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CPU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，则可以一次对于存储器进行两次读取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0078D52-843C-4B44-B995-714FDE54BD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42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814508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679783" y="152317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简单过加深理解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6FEBED-FD91-4FCF-A43A-9E89B88BCA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16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801570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335174" y="1401251"/>
            <a:ext cx="3141306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2019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年考题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FF51040-541A-4B2A-B5AA-B7BDF853D2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18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2097656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 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注意看里面的单元和 存储器地址的分布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C7C2AA7-F806-4737-8915-00192A9C8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1549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997863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253894" y="1604451"/>
            <a:ext cx="3141306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l-GR" altLang="zh-CN" dirty="0"/>
              <a:t>Τ</a:t>
            </a:r>
            <a:r>
              <a:rPr lang="zh-CN" altLang="en-US" dirty="0"/>
              <a:t>是什么？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两条橙线的间隔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1F8BC67-0011-4F09-A319-EBB9D6CE4E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640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893839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457094" y="1634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选择题常考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4A22D3D9-3404-4689-8063-6D3F258575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39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2886804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335174" y="1380930"/>
            <a:ext cx="203386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重点，必考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4945282-17EE-41C0-ABFD-857E8EC08F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9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3206626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196812" y="13301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透明就是看不见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8E54D293-E7BB-4DEF-B601-4121D0B082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968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9255382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446934" y="169589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注意是块传送，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Cache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和主存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7B503B2-62CF-44FD-9664-FD12F4E770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017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2763619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116487" y="1279331"/>
            <a:ext cx="3141306" cy="203132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r>
              <a:rPr lang="en-US" altLang="zh-CN" dirty="0"/>
              <a:t>Cache</a:t>
            </a:r>
            <a:r>
              <a:rPr lang="zh-CN" altLang="en-US" dirty="0"/>
              <a:t>通常由</a:t>
            </a:r>
            <a:r>
              <a:rPr lang="zh-CN" altLang="en-US" dirty="0">
                <a:hlinkClick r:id="rId2"/>
              </a:rPr>
              <a:t>相联存储器</a:t>
            </a:r>
            <a:r>
              <a:rPr lang="zh-CN" altLang="en-US" dirty="0"/>
              <a:t>实现。</a:t>
            </a:r>
            <a:r>
              <a:rPr lang="zh-CN" altLang="en-US" dirty="0">
                <a:hlinkClick r:id="rId2"/>
              </a:rPr>
              <a:t>相联存储器</a:t>
            </a:r>
            <a:r>
              <a:rPr lang="zh-CN" altLang="en-US" dirty="0"/>
              <a:t>的每一个存储块都具有额外的存储信息，称为标签</a:t>
            </a:r>
            <a:r>
              <a:rPr lang="en-US" altLang="zh-CN" dirty="0"/>
              <a:t>(Tag)</a:t>
            </a:r>
            <a:r>
              <a:rPr lang="zh-CN" altLang="en-US" dirty="0"/>
              <a:t>。当访问</a:t>
            </a:r>
            <a:r>
              <a:rPr lang="zh-CN" altLang="en-US" dirty="0">
                <a:hlinkClick r:id="rId2"/>
              </a:rPr>
              <a:t>相联存储器</a:t>
            </a:r>
            <a:r>
              <a:rPr lang="zh-CN" altLang="en-US" dirty="0"/>
              <a:t>时，将地址和每一个标签同时进行比较，从而对标签相同的存储块进行访问。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601CA56-8740-458C-99ED-B0D4128AB8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1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246427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描述存储容量，即一共可以存放多少个</a:t>
            </a:r>
            <a:r>
              <a:rPr lang="en-US" altLang="zh-CN" dirty="0"/>
              <a:t>bit</a:t>
            </a:r>
            <a:r>
              <a:rPr lang="zh-CN" altLang="en-US" dirty="0"/>
              <a:t>？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731F419-E451-4EA0-8B98-CC6175C044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048218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078210958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284374" y="165525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注意这两种方法。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9D86C337-07E4-4908-824C-AB24A77CCC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15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6287509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314854" y="139109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对于理解题目来说是重点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0B19466-7BAB-4F53-8021-DBC7A2E40C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65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924718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64632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平均访问时间为什么有两个？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对应读不命中的两种访问策略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15D8AC6-8B38-4FEF-A1F3-D3B894C510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1" y="0"/>
            <a:ext cx="90421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936716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304694" y="14825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访问效率可能要考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C507ED3-84A5-4FE9-B5B8-1789AB4688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2256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436084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314854" y="1634931"/>
            <a:ext cx="3141306" cy="923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三种映射方式最少要考一种，</a:t>
            </a:r>
            <a:r>
              <a:rPr lang="zh-CN" altLang="en-US" dirty="0"/>
              <a:t>注意块和行是等长的，那么</a:t>
            </a:r>
            <a:r>
              <a:rPr lang="en-US" altLang="zh-CN" dirty="0"/>
              <a:t>cache</a:t>
            </a:r>
            <a:r>
              <a:rPr lang="zh-CN" altLang="en-US" dirty="0"/>
              <a:t>中每行也有</a:t>
            </a:r>
            <a:r>
              <a:rPr lang="en-US" altLang="zh-CN" dirty="0"/>
              <a:t>2^b</a:t>
            </a:r>
            <a:r>
              <a:rPr lang="zh-CN" altLang="en-US" dirty="0"/>
              <a:t>字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F83E60F-3598-4C90-AD29-34A7F70552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815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5559504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BA435F0-5376-49DA-8EAC-7CC359DC56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4020" cy="68580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6C3142EC-824F-4A4A-9AC0-8CC91D1E7495}"/>
              </a:ext>
            </a:extLst>
          </p:cNvPr>
          <p:cNvSpPr txBox="1"/>
          <p:nvPr/>
        </p:nvSpPr>
        <p:spPr>
          <a:xfrm>
            <a:off x="9114020" y="1290320"/>
            <a:ext cx="3077980" cy="23083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在主存的的映射关系如果主存有</a:t>
            </a:r>
            <a:r>
              <a:rPr lang="en-US" altLang="zh-CN" dirty="0"/>
              <a:t>100</a:t>
            </a:r>
            <a:r>
              <a:rPr lang="zh-CN" altLang="en-US" dirty="0"/>
              <a:t>块，</a:t>
            </a:r>
            <a:r>
              <a:rPr lang="en-US" altLang="zh-CN" dirty="0"/>
              <a:t>cache</a:t>
            </a:r>
            <a:r>
              <a:rPr lang="zh-CN" altLang="en-US" dirty="0"/>
              <a:t>有</a:t>
            </a:r>
            <a:r>
              <a:rPr lang="en-US" altLang="zh-CN" dirty="0"/>
              <a:t>10</a:t>
            </a:r>
            <a:r>
              <a:rPr lang="zh-CN" altLang="en-US" dirty="0"/>
              <a:t>行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主存对于</a:t>
            </a:r>
            <a:r>
              <a:rPr lang="en-US" altLang="zh-CN" dirty="0"/>
              <a:t>cache</a:t>
            </a:r>
            <a:r>
              <a:rPr lang="zh-CN" altLang="en-US" dirty="0"/>
              <a:t>的映射就是</a:t>
            </a:r>
            <a:endParaRPr lang="en-US" altLang="zh-CN" dirty="0"/>
          </a:p>
          <a:p>
            <a:r>
              <a:rPr lang="en-US" altLang="zh-CN" dirty="0"/>
              <a:t>0,1,2,3,4,5,6,7,8,9, 0,1,2,3,4,5,6,7,8,9, 0,1,2,3,4,5,6,7,8,9, 0,1,2,3,4,5,6,7,8,9……</a:t>
            </a:r>
            <a:r>
              <a:rPr lang="zh-CN" altLang="en-US" dirty="0"/>
              <a:t>循环往复</a:t>
            </a:r>
            <a:endParaRPr lang="en-US" altLang="zh-CN" dirty="0"/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19784282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050694" y="138093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对应下一章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4C8D673-5B54-4CB2-A0B4-6CE48F9378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64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116109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223414" y="140125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对应下一章</a:t>
            </a: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ppt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647F2D45-004D-4081-998D-3B4185CD4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1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4327325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3ED88E3D-AE4D-45F4-9F92-F7FAAFE9CE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154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8586067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26877E5-0A78-44CA-90E9-CBC94F18730B}"/>
              </a:ext>
            </a:extLst>
          </p:cNvPr>
          <p:cNvSpPr txBox="1"/>
          <p:nvPr/>
        </p:nvSpPr>
        <p:spPr>
          <a:xfrm>
            <a:off x="9294534" y="1716211"/>
            <a:ext cx="3141306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4B47625-1DFD-40DB-97EF-8287AA0A50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90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2413293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F240487-2EAE-4688-A014-91B4F8DEC336}"/>
              </a:ext>
            </a:extLst>
          </p:cNvPr>
          <p:cNvSpPr txBox="1"/>
          <p:nvPr/>
        </p:nvSpPr>
        <p:spPr>
          <a:xfrm>
            <a:off x="9162661" y="1754155"/>
            <a:ext cx="2948474" cy="1754324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简单理解： 存取时间，即存一次数据的时间或者是取一次数据的时间。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/>
              <a:t>因为每次存，然后再次存需要缓一缓，所以存储周期要大于存取时间</a:t>
            </a: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A35A27EB-9AE1-4480-B514-8833950D51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4665"/>
            <a:ext cx="9133257" cy="685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25422970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806554F-5BC6-4E96-B3AD-271BC5BBF4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480382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2BB00274-4F9D-4323-BD46-03CE67315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92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219843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DA442EE-C665-45D3-92F6-56AABC1B16D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C245B5DB-96E5-4BEC-A8B4-680E650C1A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3283" y="0"/>
            <a:ext cx="909397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216130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4000" y="1615440"/>
            <a:ext cx="2826657" cy="463042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A8ACF8-009D-4E2C-9455-4716E0A7A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260545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0F9C932-473C-4721-AAE7-B1619C246A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7395992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23990" y="1635760"/>
            <a:ext cx="2846667" cy="46101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F128E7-4A7C-4933-B958-0308C6348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399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370552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39F8E5-6183-4739-A6FA-02002EDBDD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0723713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8646160" y="1597660"/>
            <a:ext cx="3324498" cy="464820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95D0307-9892-4623-B182-204832445D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15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2807871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41479" y="1249680"/>
            <a:ext cx="2829179" cy="4610100"/>
          </a:xfrm>
        </p:spPr>
        <p:txBody>
          <a:bodyPr/>
          <a:lstStyle/>
          <a:p>
            <a:r>
              <a:rPr lang="zh-CN" altLang="en-US" dirty="0"/>
              <a:t>写贯穿策略，消耗比写回策略大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2F8839-7DCE-4A7E-8070-3D644D1A1E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147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7614273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51FA5C6-632D-4E72-96D3-324EED825F1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18962" y="1625600"/>
            <a:ext cx="2851696" cy="4620260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D184B12-7EA0-48C3-948B-E9669CE21DC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09E308-7BE4-4B80-8D56-5029BD20DA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896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87751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1_SIAT">
  <a:themeElements>
    <a:clrScheme name="自定义 1">
      <a:dk1>
        <a:srgbClr val="2B6890"/>
      </a:dk1>
      <a:lt1>
        <a:sysClr val="window" lastClr="FFFFFF"/>
      </a:lt1>
      <a:dk2>
        <a:srgbClr val="737572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SIA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011C96"/>
          </a:solidFill>
          <a:miter lim="400000"/>
        </a:ln>
      </a:spPr>
      <a:bodyPr lIns="45719" rIns="45719"/>
      <a:lstStyle>
        <a:defPPr>
          <a:defRPr/>
        </a:def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AT">
  <a:themeElements>
    <a:clrScheme name="SIA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IA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A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2258</TotalTime>
  <Words>3038</Words>
  <Application>Microsoft Office PowerPoint</Application>
  <PresentationFormat>宽屏</PresentationFormat>
  <Paragraphs>432</Paragraphs>
  <Slides>156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156</vt:i4>
      </vt:variant>
    </vt:vector>
  </HeadingPairs>
  <TitlesOfParts>
    <vt:vector size="160" baseType="lpstr">
      <vt:lpstr>微软雅黑</vt:lpstr>
      <vt:lpstr>Arial</vt:lpstr>
      <vt:lpstr>Calibri</vt:lpstr>
      <vt:lpstr>1_SIAT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孙扬帆</dc:creator>
  <cp:lastModifiedBy>yongjie li</cp:lastModifiedBy>
  <cp:revision>190</cp:revision>
  <dcterms:created xsi:type="dcterms:W3CDTF">2018-07-20T01:46:00Z</dcterms:created>
  <dcterms:modified xsi:type="dcterms:W3CDTF">2019-10-31T04:10:11Z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  <property fmtid="{D5CDD505-2E9C-101B-9397-08002B2CF9AE}" pid="3" name="KSORubyTemplateID">
    <vt:lpwstr>2</vt:lpwstr>
  </property>
</Properties>
</file>